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70" r:id="rId7"/>
    <p:sldId id="260" r:id="rId8"/>
    <p:sldId id="263" r:id="rId9"/>
    <p:sldId id="264" r:id="rId10"/>
    <p:sldId id="265" r:id="rId11"/>
    <p:sldId id="271" r:id="rId12"/>
    <p:sldId id="266" r:id="rId13"/>
    <p:sldId id="268" r:id="rId14"/>
    <p:sldId id="267" r:id="rId15"/>
    <p:sldId id="269" r:id="rId16"/>
    <p:sldId id="272" r:id="rId17"/>
    <p:sldId id="27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x" initials="r" lastIdx="1" clrIdx="0">
    <p:extLst>
      <p:ext uri="{19B8F6BF-5375-455C-9EA6-DF929625EA0E}">
        <p15:presenceInfo xmlns:p15="http://schemas.microsoft.com/office/powerpoint/2012/main" userId="r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7164"/>
    <a:srgbClr val="000000"/>
    <a:srgbClr val="EFEBE5"/>
    <a:srgbClr val="484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11013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2082939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10400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342279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356447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110168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3750406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298689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295988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239510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D01C25-D213-4165-A5FA-22F8389EE0C5}" type="datetimeFigureOut">
              <a:rPr lang="en-US" smtClean="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842497-2D97-4CE2-B963-872415EFC990}" type="slidenum">
              <a:rPr lang="en-US" smtClean="0"/>
              <a:t>‹#›</a:t>
            </a:fld>
            <a:endParaRPr lang="en-US" dirty="0"/>
          </a:p>
        </p:txBody>
      </p:sp>
    </p:spTree>
    <p:extLst>
      <p:ext uri="{BB962C8B-B14F-4D97-AF65-F5344CB8AC3E}">
        <p14:creationId xmlns:p14="http://schemas.microsoft.com/office/powerpoint/2010/main" val="1218594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01C25-D213-4165-A5FA-22F8389EE0C5}" type="datetimeFigureOut">
              <a:rPr lang="en-US" smtClean="0"/>
              <a:t>3/4/2023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42497-2D97-4CE2-B963-872415EFC990}" type="slidenum">
              <a:rPr lang="en-US" smtClean="0"/>
              <a:t>‹#›</a:t>
            </a:fld>
            <a:endParaRPr lang="en-US" dirty="0"/>
          </a:p>
        </p:txBody>
      </p:sp>
    </p:spTree>
    <p:extLst>
      <p:ext uri="{BB962C8B-B14F-4D97-AF65-F5344CB8AC3E}">
        <p14:creationId xmlns:p14="http://schemas.microsoft.com/office/powerpoint/2010/main" val="23102011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3.mp4"/><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4.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7.mp4"/><Relationship Id="rId7" Type="http://schemas.openxmlformats.org/officeDocument/2006/relationships/image" Target="../media/image1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9.mp4"/><Relationship Id="rId7" Type="http://schemas.openxmlformats.org/officeDocument/2006/relationships/image" Target="../media/image22.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tmp"/></Relationships>
</file>

<file path=ppt/slides/_rels/slide18.xml.rels><?xml version="1.0" encoding="UTF-8" standalone="yes"?>
<Relationships xmlns="http://schemas.openxmlformats.org/package/2006/relationships"><Relationship Id="rId3" Type="http://schemas.openxmlformats.org/officeDocument/2006/relationships/hyperlink" Target="https://www.pythonguis.com/pyqt5/" TargetMode="External"/><Relationship Id="rId2" Type="http://schemas.openxmlformats.org/officeDocument/2006/relationships/hyperlink" Target="https://www.youtube.com/playlist?list=PLCC34OHNcOtpmCA8s_dpPMvQLyHbvxoc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9A99-7924-4E94-8DAA-182D9246FB5A}"/>
              </a:ext>
            </a:extLst>
          </p:cNvPr>
          <p:cNvSpPr>
            <a:spLocks noGrp="1"/>
          </p:cNvSpPr>
          <p:nvPr>
            <p:ph type="ctrTitle"/>
          </p:nvPr>
        </p:nvSpPr>
        <p:spPr>
          <a:xfrm>
            <a:off x="1524000" y="1969651"/>
            <a:ext cx="9144000" cy="2387600"/>
          </a:xfrm>
        </p:spPr>
        <p:txBody>
          <a:bodyPr>
            <a:normAutofit fontScale="90000"/>
          </a:bodyPr>
          <a:lstStyle/>
          <a:p>
            <a:r>
              <a:rPr lang="en-US" b="1" dirty="0">
                <a:solidFill>
                  <a:srgbClr val="484240"/>
                </a:solidFill>
                <a:latin typeface="Arial" panose="020B0604020202020204" pitchFamily="34" charset="0"/>
                <a:cs typeface="Arial" panose="020B0604020202020204" pitchFamily="34" charset="0"/>
              </a:rPr>
              <a:t>Exploring PyQt5: A Comprehensive Guide to the Python Library</a:t>
            </a:r>
          </a:p>
        </p:txBody>
      </p:sp>
      <p:sp>
        <p:nvSpPr>
          <p:cNvPr id="4" name="TextBox 3">
            <a:extLst>
              <a:ext uri="{FF2B5EF4-FFF2-40B4-BE49-F238E27FC236}">
                <a16:creationId xmlns:a16="http://schemas.microsoft.com/office/drawing/2014/main" id="{925A6CA8-1C16-4287-B6CB-551ECD15F645}"/>
              </a:ext>
            </a:extLst>
          </p:cNvPr>
          <p:cNvSpPr txBox="1"/>
          <p:nvPr/>
        </p:nvSpPr>
        <p:spPr>
          <a:xfrm>
            <a:off x="8448675" y="6139934"/>
            <a:ext cx="6096000" cy="400110"/>
          </a:xfrm>
          <a:prstGeom prst="rect">
            <a:avLst/>
          </a:prstGeom>
          <a:noFill/>
        </p:spPr>
        <p:txBody>
          <a:bodyPr wrap="square">
            <a:spAutoFit/>
          </a:bodyPr>
          <a:lstStyle/>
          <a:p>
            <a:pPr marL="0" indent="0">
              <a:buNone/>
            </a:pPr>
            <a:r>
              <a:rPr lang="en-US" sz="2000" b="1" dirty="0">
                <a:solidFill>
                  <a:srgbClr val="777164"/>
                </a:solidFill>
                <a:latin typeface="Consolas" panose="020B0609020204030204" pitchFamily="49" charset="0"/>
              </a:rPr>
              <a:t>Created by Mubashir </a:t>
            </a:r>
            <a:r>
              <a:rPr lang="en-US" sz="2000" b="1" dirty="0" err="1">
                <a:solidFill>
                  <a:srgbClr val="777164"/>
                </a:solidFill>
                <a:latin typeface="Consolas" panose="020B0609020204030204" pitchFamily="49" charset="0"/>
              </a:rPr>
              <a:t>Baig</a:t>
            </a:r>
            <a:endParaRPr lang="en-US" sz="2000" b="1" dirty="0">
              <a:solidFill>
                <a:srgbClr val="777164"/>
              </a:solidFill>
              <a:latin typeface="Consolas" panose="020B0609020204030204" pitchFamily="49" charset="0"/>
            </a:endParaRPr>
          </a:p>
        </p:txBody>
      </p:sp>
    </p:spTree>
    <p:extLst>
      <p:ext uri="{BB962C8B-B14F-4D97-AF65-F5344CB8AC3E}">
        <p14:creationId xmlns:p14="http://schemas.microsoft.com/office/powerpoint/2010/main" val="308674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C475-ADD7-46CB-90ED-77B154D58E37}"/>
              </a:ext>
            </a:extLst>
          </p:cNvPr>
          <p:cNvSpPr>
            <a:spLocks noGrp="1"/>
          </p:cNvSpPr>
          <p:nvPr>
            <p:ph type="title"/>
          </p:nvPr>
        </p:nvSpPr>
        <p:spPr>
          <a:xfrm>
            <a:off x="838200" y="0"/>
            <a:ext cx="10515600" cy="642580"/>
          </a:xfrm>
        </p:spPr>
        <p:txBody>
          <a:bodyPr>
            <a:normAutofit/>
          </a:bodyPr>
          <a:lstStyle/>
          <a:p>
            <a:pPr algn="ctr"/>
            <a:r>
              <a:rPr lang="en-US" sz="3700" b="1" i="0" dirty="0">
                <a:solidFill>
                  <a:srgbClr val="484240"/>
                </a:solidFill>
                <a:effectLst/>
                <a:latin typeface="Arial" panose="020B0604020202020204" pitchFamily="34" charset="0"/>
                <a:cs typeface="Arial" panose="020B0604020202020204" pitchFamily="34" charset="0"/>
              </a:rPr>
              <a:t>Adding widgets to the main window</a:t>
            </a:r>
            <a:endParaRPr lang="en-US" sz="3700" b="1" dirty="0">
              <a:solidFill>
                <a:srgbClr val="48424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4CC4DA-376D-455B-BC7A-9E901C7BD934}"/>
              </a:ext>
            </a:extLst>
          </p:cNvPr>
          <p:cNvSpPr>
            <a:spLocks noGrp="1"/>
          </p:cNvSpPr>
          <p:nvPr>
            <p:ph idx="1"/>
          </p:nvPr>
        </p:nvSpPr>
        <p:spPr>
          <a:xfrm>
            <a:off x="0" y="642581"/>
            <a:ext cx="12072257" cy="6215420"/>
          </a:xfrm>
        </p:spPr>
        <p:txBody>
          <a:bodyPr>
            <a:normAutofit fontScale="47500" lnSpcReduction="20000"/>
          </a:bodyPr>
          <a:lstStyle/>
          <a:p>
            <a:pPr marL="0" indent="0">
              <a:buNone/>
            </a:pPr>
            <a:r>
              <a:rPr lang="en-US" sz="5900" dirty="0">
                <a:solidFill>
                  <a:srgbClr val="777164"/>
                </a:solidFill>
              </a:rPr>
              <a:t>Adding text to our window(Qlabel):</a:t>
            </a:r>
          </a:p>
          <a:p>
            <a:pPr marL="0" indent="0">
              <a:buNone/>
            </a:pPr>
            <a:r>
              <a:rPr lang="en-US" sz="2300" dirty="0">
                <a:solidFill>
                  <a:srgbClr val="777164"/>
                </a:solidFill>
              </a:rPr>
              <a:t>Text can be added through label in our window so main syntax will be same just we will import label and put it on our window</a:t>
            </a:r>
          </a:p>
          <a:p>
            <a:pPr marL="457200" lvl="1" indent="0">
              <a:buNone/>
            </a:pPr>
            <a:r>
              <a:rPr lang="en-US" sz="2300" b="0" dirty="0">
                <a:solidFill>
                  <a:schemeClr val="bg1"/>
                </a:solidFill>
                <a:effectLst/>
                <a:highlight>
                  <a:srgbClr val="C0C0C0"/>
                </a:highlight>
                <a:latin typeface="Consolas" panose="020B0609020204030204" pitchFamily="49" charset="0"/>
              </a:rPr>
              <a:t>from PyQt5.QtWidgets import QApplication, </a:t>
            </a:r>
            <a:r>
              <a:rPr lang="en-US" sz="2300" b="0" dirty="0" err="1">
                <a:solidFill>
                  <a:schemeClr val="bg1"/>
                </a:solidFill>
                <a:effectLst/>
                <a:highlight>
                  <a:srgbClr val="C0C0C0"/>
                </a:highlight>
                <a:latin typeface="Consolas" panose="020B0609020204030204" pitchFamily="49" charset="0"/>
              </a:rPr>
              <a:t>QMainWindow,QLabel</a:t>
            </a:r>
            <a:endParaRPr lang="en-US" sz="2300" b="0" dirty="0">
              <a:solidFill>
                <a:schemeClr val="bg1"/>
              </a:solidFill>
              <a:effectLst/>
              <a:highlight>
                <a:srgbClr val="C0C0C0"/>
              </a:highlight>
              <a:latin typeface="Consolas" panose="020B0609020204030204" pitchFamily="49" charset="0"/>
            </a:endParaRPr>
          </a:p>
          <a:p>
            <a:pPr marL="457200" lvl="1" indent="0">
              <a:buNone/>
            </a:pPr>
            <a:r>
              <a:rPr lang="en-US" sz="2300" b="0" dirty="0">
                <a:solidFill>
                  <a:schemeClr val="bg1"/>
                </a:solidFill>
                <a:effectLst/>
                <a:highlight>
                  <a:srgbClr val="C0C0C0"/>
                </a:highlight>
                <a:latin typeface="Consolas" panose="020B0609020204030204" pitchFamily="49" charset="0"/>
              </a:rPr>
              <a:t># Subclass QMainWindow to customize your application's main window</a:t>
            </a:r>
          </a:p>
          <a:p>
            <a:pPr marL="457200" lvl="1" indent="0">
              <a:buNone/>
            </a:pPr>
            <a:r>
              <a:rPr lang="en-US" sz="2300" b="0" dirty="0">
                <a:solidFill>
                  <a:schemeClr val="bg1"/>
                </a:solidFill>
                <a:effectLst/>
                <a:highlight>
                  <a:srgbClr val="C0C0C0"/>
                </a:highlight>
                <a:latin typeface="Consolas" panose="020B0609020204030204" pitchFamily="49" charset="0"/>
              </a:rPr>
              <a:t>class MainWindow(QMainWindow):</a:t>
            </a:r>
          </a:p>
          <a:p>
            <a:pPr marL="457200" lvl="1" indent="0">
              <a:buNone/>
            </a:pPr>
            <a:r>
              <a:rPr lang="en-US" sz="2300" b="0" dirty="0">
                <a:solidFill>
                  <a:schemeClr val="bg1"/>
                </a:solidFill>
                <a:effectLst/>
                <a:highlight>
                  <a:srgbClr val="C0C0C0"/>
                </a:highlight>
                <a:latin typeface="Consolas" panose="020B0609020204030204" pitchFamily="49" charset="0"/>
              </a:rPr>
              <a:t>    def __init__(self):</a:t>
            </a:r>
          </a:p>
          <a:p>
            <a:pPr marL="457200" lvl="1" indent="0">
              <a:buNone/>
            </a:pPr>
            <a:r>
              <a:rPr lang="en-US" sz="2300" b="0" dirty="0">
                <a:solidFill>
                  <a:schemeClr val="bg1"/>
                </a:solidFill>
                <a:effectLst/>
                <a:highlight>
                  <a:srgbClr val="C0C0C0"/>
                </a:highlight>
                <a:latin typeface="Consolas" panose="020B0609020204030204" pitchFamily="49" charset="0"/>
              </a:rPr>
              <a:t>        super().__init__()</a:t>
            </a:r>
          </a:p>
          <a:p>
            <a:pPr marL="457200" lvl="1" indent="0">
              <a:buNone/>
            </a:pPr>
            <a:r>
              <a:rPr lang="en-US" sz="2300" b="0" dirty="0">
                <a:solidFill>
                  <a:schemeClr val="bg1"/>
                </a:solidFill>
                <a:effectLst/>
                <a:highlight>
                  <a:srgbClr val="C0C0C0"/>
                </a:highlight>
                <a:latin typeface="Consolas" panose="020B0609020204030204" pitchFamily="49" charset="0"/>
              </a:rPr>
              <a:t>        </a:t>
            </a:r>
            <a:r>
              <a:rPr lang="en-US" sz="2300" b="0" dirty="0" err="1">
                <a:solidFill>
                  <a:schemeClr val="bg1"/>
                </a:solidFill>
                <a:effectLst/>
                <a:highlight>
                  <a:srgbClr val="C0C0C0"/>
                </a:highlight>
                <a:latin typeface="Consolas" panose="020B0609020204030204" pitchFamily="49" charset="0"/>
              </a:rPr>
              <a:t>self.setWindowTitle</a:t>
            </a:r>
            <a:r>
              <a:rPr lang="en-US" sz="2300" b="0" dirty="0">
                <a:solidFill>
                  <a:schemeClr val="bg1"/>
                </a:solidFill>
                <a:effectLst/>
                <a:highlight>
                  <a:srgbClr val="C0C0C0"/>
                </a:highlight>
                <a:latin typeface="Consolas" panose="020B0609020204030204" pitchFamily="49" charset="0"/>
              </a:rPr>
              <a:t>("</a:t>
            </a:r>
            <a:r>
              <a:rPr lang="en-US" sz="2300" b="0" dirty="0" err="1">
                <a:solidFill>
                  <a:schemeClr val="bg1"/>
                </a:solidFill>
                <a:effectLst/>
                <a:highlight>
                  <a:srgbClr val="C0C0C0"/>
                </a:highlight>
                <a:latin typeface="Consolas" panose="020B0609020204030204" pitchFamily="49" charset="0"/>
              </a:rPr>
              <a:t>Piaic</a:t>
            </a:r>
            <a:r>
              <a:rPr lang="en-US" sz="2300" b="0" dirty="0">
                <a:solidFill>
                  <a:schemeClr val="bg1"/>
                </a:solidFill>
                <a:effectLst/>
                <a:highlight>
                  <a:srgbClr val="C0C0C0"/>
                </a:highlight>
                <a:latin typeface="Consolas" panose="020B0609020204030204" pitchFamily="49" charset="0"/>
              </a:rPr>
              <a:t> Application")  </a:t>
            </a:r>
          </a:p>
          <a:p>
            <a:pPr marL="457200" lvl="1" indent="0">
              <a:buNone/>
            </a:pPr>
            <a:r>
              <a:rPr lang="en-US" sz="2300" b="0" dirty="0">
                <a:solidFill>
                  <a:schemeClr val="bg1"/>
                </a:solidFill>
                <a:effectLst/>
                <a:highlight>
                  <a:srgbClr val="C0C0C0"/>
                </a:highlight>
                <a:latin typeface="Consolas" panose="020B0609020204030204" pitchFamily="49" charset="0"/>
              </a:rPr>
              <a:t>        label = </a:t>
            </a:r>
            <a:r>
              <a:rPr lang="en-US" sz="2300" b="0" dirty="0" err="1">
                <a:solidFill>
                  <a:schemeClr val="bg1"/>
                </a:solidFill>
                <a:effectLst/>
                <a:highlight>
                  <a:srgbClr val="C0C0C0"/>
                </a:highlight>
                <a:latin typeface="Consolas" panose="020B0609020204030204" pitchFamily="49" charset="0"/>
              </a:rPr>
              <a:t>QLabel</a:t>
            </a:r>
            <a:r>
              <a:rPr lang="en-US" sz="2300" b="0" dirty="0">
                <a:solidFill>
                  <a:schemeClr val="bg1"/>
                </a:solidFill>
                <a:effectLst/>
                <a:highlight>
                  <a:srgbClr val="C0C0C0"/>
                </a:highlight>
                <a:latin typeface="Consolas" panose="020B0609020204030204" pitchFamily="49" charset="0"/>
              </a:rPr>
              <a:t>("We are learning pyqt5",self)</a:t>
            </a:r>
          </a:p>
          <a:p>
            <a:pPr marL="457200" lvl="1" indent="0">
              <a:buNone/>
            </a:pPr>
            <a:r>
              <a:rPr lang="en-US" sz="2300" b="0" dirty="0">
                <a:solidFill>
                  <a:schemeClr val="bg1"/>
                </a:solidFill>
                <a:effectLst/>
                <a:highlight>
                  <a:srgbClr val="C0C0C0"/>
                </a:highlight>
                <a:latin typeface="Consolas" panose="020B0609020204030204" pitchFamily="49" charset="0"/>
              </a:rPr>
              <a:t>app = QApplication([])</a:t>
            </a:r>
          </a:p>
          <a:p>
            <a:pPr marL="457200" lvl="1" indent="0">
              <a:buNone/>
            </a:pPr>
            <a:r>
              <a:rPr lang="en-US" sz="2300" b="0" dirty="0">
                <a:solidFill>
                  <a:schemeClr val="bg1"/>
                </a:solidFill>
                <a:effectLst/>
                <a:highlight>
                  <a:srgbClr val="C0C0C0"/>
                </a:highlight>
                <a:latin typeface="Consolas" panose="020B0609020204030204" pitchFamily="49" charset="0"/>
              </a:rPr>
              <a:t>window = MainWindow()</a:t>
            </a:r>
          </a:p>
          <a:p>
            <a:pPr marL="457200" lvl="1" indent="0">
              <a:buNone/>
            </a:pPr>
            <a:r>
              <a:rPr lang="en-US" sz="2300" b="0" dirty="0">
                <a:solidFill>
                  <a:schemeClr val="bg1"/>
                </a:solidFill>
                <a:effectLst/>
                <a:highlight>
                  <a:srgbClr val="C0C0C0"/>
                </a:highlight>
                <a:latin typeface="Consolas" panose="020B0609020204030204" pitchFamily="49" charset="0"/>
              </a:rPr>
              <a:t>window.show()</a:t>
            </a:r>
          </a:p>
          <a:p>
            <a:pPr marL="457200" lvl="1" indent="0">
              <a:buNone/>
            </a:pPr>
            <a:r>
              <a:rPr lang="en-US" sz="2300" b="0" dirty="0">
                <a:solidFill>
                  <a:schemeClr val="bg1"/>
                </a:solidFill>
                <a:effectLst/>
                <a:highlight>
                  <a:srgbClr val="C0C0C0"/>
                </a:highlight>
                <a:latin typeface="Consolas" panose="020B0609020204030204" pitchFamily="49" charset="0"/>
              </a:rPr>
              <a:t>app.exec()</a:t>
            </a:r>
          </a:p>
          <a:p>
            <a:pPr marL="0" indent="0">
              <a:buNone/>
            </a:pPr>
            <a:endParaRPr lang="en-US" sz="2300" dirty="0">
              <a:solidFill>
                <a:schemeClr val="bg1"/>
              </a:solidFill>
            </a:endParaRPr>
          </a:p>
          <a:p>
            <a:pPr marL="0" indent="0">
              <a:buNone/>
            </a:pPr>
            <a:r>
              <a:rPr lang="en-US" sz="2300" dirty="0">
                <a:solidFill>
                  <a:srgbClr val="777164"/>
                </a:solidFill>
              </a:rPr>
              <a:t>As you can it show the text but some text is missing </a:t>
            </a:r>
          </a:p>
          <a:p>
            <a:pPr marL="0" indent="0">
              <a:buNone/>
            </a:pPr>
            <a:r>
              <a:rPr lang="en-US" sz="2300" dirty="0">
                <a:solidFill>
                  <a:srgbClr val="777164"/>
                </a:solidFill>
              </a:rPr>
              <a:t>You can solve it by giving the label it geometry and size here is code for this</a:t>
            </a:r>
          </a:p>
          <a:p>
            <a:pPr marL="0" indent="0">
              <a:buNone/>
            </a:pPr>
            <a:r>
              <a:rPr lang="en-US" sz="2300" b="0" dirty="0">
                <a:solidFill>
                  <a:schemeClr val="bg1"/>
                </a:solidFill>
                <a:effectLst/>
                <a:latin typeface="Consolas" panose="020B0609020204030204" pitchFamily="49" charset="0"/>
              </a:rPr>
              <a:t>   </a:t>
            </a:r>
            <a:r>
              <a:rPr lang="en-US" sz="1900" b="0" dirty="0" err="1">
                <a:solidFill>
                  <a:schemeClr val="bg1"/>
                </a:solidFill>
                <a:effectLst/>
                <a:highlight>
                  <a:srgbClr val="C0C0C0"/>
                </a:highlight>
                <a:latin typeface="Consolas" panose="020B0609020204030204" pitchFamily="49" charset="0"/>
              </a:rPr>
              <a:t>label.setGeometry</a:t>
            </a:r>
            <a:r>
              <a:rPr lang="en-US" sz="1900" b="0" dirty="0">
                <a:solidFill>
                  <a:schemeClr val="bg1"/>
                </a:solidFill>
                <a:effectLst/>
                <a:highlight>
                  <a:srgbClr val="C0C0C0"/>
                </a:highlight>
                <a:latin typeface="Consolas" panose="020B0609020204030204" pitchFamily="49" charset="0"/>
              </a:rPr>
              <a:t>(10,10,400,50)</a:t>
            </a:r>
          </a:p>
          <a:p>
            <a:pPr marL="0" indent="0">
              <a:buNone/>
            </a:pPr>
            <a:r>
              <a:rPr lang="en-US" sz="2300" dirty="0">
                <a:solidFill>
                  <a:srgbClr val="777164"/>
                </a:solidFill>
              </a:rPr>
              <a:t>The first argument is for position of x coordinate ,second is for y coordinate third is for width and fourth is for height</a:t>
            </a:r>
          </a:p>
          <a:p>
            <a:pPr marL="0" indent="0">
              <a:buNone/>
            </a:pPr>
            <a:r>
              <a:rPr lang="en-US" sz="2300" dirty="0">
                <a:solidFill>
                  <a:srgbClr val="777164"/>
                </a:solidFill>
              </a:rPr>
              <a:t>Same goes for all of the widgets and window can also be resize by it</a:t>
            </a:r>
          </a:p>
          <a:p>
            <a:pPr marL="0" indent="0">
              <a:buNone/>
            </a:pPr>
            <a:r>
              <a:rPr lang="en-US" sz="2300" dirty="0">
                <a:solidFill>
                  <a:srgbClr val="777164"/>
                </a:solidFill>
              </a:rPr>
              <a:t>You can also change the text of label with tis code </a:t>
            </a:r>
          </a:p>
          <a:p>
            <a:pPr marL="0" indent="0">
              <a:buNone/>
            </a:pPr>
            <a:r>
              <a:rPr lang="en-US" sz="1900" b="0" dirty="0">
                <a:solidFill>
                  <a:schemeClr val="bg1"/>
                </a:solidFill>
                <a:effectLst/>
                <a:latin typeface="Consolas" panose="020B0609020204030204" pitchFamily="49" charset="0"/>
              </a:rPr>
              <a:t>    </a:t>
            </a:r>
            <a:r>
              <a:rPr lang="en-US" sz="1900" b="0" dirty="0">
                <a:solidFill>
                  <a:schemeClr val="bg1"/>
                </a:solidFill>
                <a:effectLst/>
                <a:highlight>
                  <a:srgbClr val="C0C0C0"/>
                </a:highlight>
                <a:latin typeface="Consolas" panose="020B0609020204030204" pitchFamily="49" charset="0"/>
              </a:rPr>
              <a:t> </a:t>
            </a:r>
            <a:r>
              <a:rPr lang="en-US" sz="1900" b="0" dirty="0" err="1">
                <a:solidFill>
                  <a:schemeClr val="bg1"/>
                </a:solidFill>
                <a:effectLst/>
                <a:highlight>
                  <a:srgbClr val="C0C0C0"/>
                </a:highlight>
                <a:latin typeface="Consolas" panose="020B0609020204030204" pitchFamily="49" charset="0"/>
              </a:rPr>
              <a:t>label.setText</a:t>
            </a:r>
            <a:r>
              <a:rPr lang="en-US" sz="1900" b="0" dirty="0">
                <a:solidFill>
                  <a:schemeClr val="bg1"/>
                </a:solidFill>
                <a:effectLst/>
                <a:highlight>
                  <a:srgbClr val="C0C0C0"/>
                </a:highlight>
                <a:latin typeface="Consolas" panose="020B0609020204030204" pitchFamily="49" charset="0"/>
              </a:rPr>
              <a:t>(</a:t>
            </a:r>
            <a:r>
              <a:rPr lang="en-US" sz="2100" b="0" dirty="0">
                <a:solidFill>
                  <a:schemeClr val="bg1"/>
                </a:solidFill>
                <a:effectLst/>
                <a:highlight>
                  <a:srgbClr val="C0C0C0"/>
                </a:highlight>
                <a:latin typeface="Consolas" panose="020B0609020204030204" pitchFamily="49" charset="0"/>
              </a:rPr>
              <a:t>“any string</a:t>
            </a:r>
            <a:r>
              <a:rPr lang="en-US" sz="1900" dirty="0">
                <a:solidFill>
                  <a:schemeClr val="bg1"/>
                </a:solidFill>
                <a:highlight>
                  <a:srgbClr val="C0C0C0"/>
                </a:highlight>
                <a:latin typeface="Consolas" panose="020B0609020204030204" pitchFamily="49" charset="0"/>
              </a:rPr>
              <a:t>“ or variable</a:t>
            </a:r>
            <a:r>
              <a:rPr lang="en-US" sz="1900" b="0" dirty="0">
                <a:solidFill>
                  <a:schemeClr val="bg1"/>
                </a:solidFill>
                <a:effectLst/>
                <a:highlight>
                  <a:srgbClr val="C0C0C0"/>
                </a:highlight>
                <a:latin typeface="Consolas" panose="020B0609020204030204" pitchFamily="49" charset="0"/>
              </a:rPr>
              <a:t>)</a:t>
            </a:r>
          </a:p>
          <a:p>
            <a:pPr marL="0" indent="0">
              <a:buNone/>
            </a:pPr>
            <a:r>
              <a:rPr lang="en-US" sz="2300" dirty="0">
                <a:solidFill>
                  <a:srgbClr val="777164"/>
                </a:solidFill>
                <a:latin typeface="Consolas" panose="020B0609020204030204" pitchFamily="49" charset="0"/>
              </a:rPr>
              <a:t>For adding font and size of text you can use following command</a:t>
            </a:r>
          </a:p>
          <a:p>
            <a:pPr marL="0" indent="0">
              <a:buNone/>
            </a:pPr>
            <a:r>
              <a:rPr lang="en-US" sz="2300" dirty="0">
                <a:solidFill>
                  <a:schemeClr val="bg1"/>
                </a:solidFill>
                <a:highlight>
                  <a:srgbClr val="C0C0C0"/>
                </a:highlight>
                <a:latin typeface="Consolas" panose="020B0609020204030204" pitchFamily="49" charset="0"/>
              </a:rPr>
              <a:t> from PyQt5.QtGui import </a:t>
            </a:r>
            <a:r>
              <a:rPr lang="en-US" sz="2300" dirty="0" err="1">
                <a:solidFill>
                  <a:schemeClr val="bg1"/>
                </a:solidFill>
                <a:highlight>
                  <a:srgbClr val="C0C0C0"/>
                </a:highlight>
                <a:latin typeface="Consolas" panose="020B0609020204030204" pitchFamily="49" charset="0"/>
              </a:rPr>
              <a:t>QFont</a:t>
            </a:r>
            <a:endParaRPr lang="en-US" sz="2300" dirty="0">
              <a:solidFill>
                <a:schemeClr val="bg1"/>
              </a:solidFill>
              <a:highlight>
                <a:srgbClr val="C0C0C0"/>
              </a:highlight>
              <a:latin typeface="Consolas" panose="020B0609020204030204" pitchFamily="49" charset="0"/>
            </a:endParaRPr>
          </a:p>
          <a:p>
            <a:pPr marL="0" indent="0">
              <a:buNone/>
            </a:pPr>
            <a:r>
              <a:rPr lang="en-US" sz="2300" b="0" dirty="0" err="1">
                <a:solidFill>
                  <a:schemeClr val="bg1"/>
                </a:solidFill>
                <a:effectLst/>
                <a:highlight>
                  <a:srgbClr val="C0C0C0"/>
                </a:highlight>
                <a:latin typeface="Consolas" panose="020B0609020204030204" pitchFamily="49" charset="0"/>
              </a:rPr>
              <a:t>label.setFont</a:t>
            </a:r>
            <a:r>
              <a:rPr lang="en-US" sz="2300" b="0" dirty="0">
                <a:solidFill>
                  <a:schemeClr val="bg1"/>
                </a:solidFill>
                <a:effectLst/>
                <a:highlight>
                  <a:srgbClr val="C0C0C0"/>
                </a:highlight>
                <a:latin typeface="Consolas" panose="020B0609020204030204" pitchFamily="49" charset="0"/>
              </a:rPr>
              <a:t>(</a:t>
            </a:r>
            <a:r>
              <a:rPr lang="en-US" sz="2300" dirty="0" err="1">
                <a:solidFill>
                  <a:schemeClr val="bg1"/>
                </a:solidFill>
                <a:highlight>
                  <a:srgbClr val="C0C0C0"/>
                </a:highlight>
                <a:latin typeface="Consolas" panose="020B0609020204030204" pitchFamily="49" charset="0"/>
              </a:rPr>
              <a:t>Q</a:t>
            </a:r>
            <a:r>
              <a:rPr lang="en-US" sz="2300" b="0" dirty="0" err="1">
                <a:solidFill>
                  <a:schemeClr val="bg1"/>
                </a:solidFill>
                <a:effectLst/>
                <a:highlight>
                  <a:srgbClr val="C0C0C0"/>
                </a:highlight>
                <a:latin typeface="Consolas" panose="020B0609020204030204" pitchFamily="49" charset="0"/>
              </a:rPr>
              <a:t>Font</a:t>
            </a:r>
            <a:r>
              <a:rPr lang="en-US" sz="2300" b="0" dirty="0">
                <a:solidFill>
                  <a:schemeClr val="bg1"/>
                </a:solidFill>
                <a:effectLst/>
                <a:highlight>
                  <a:srgbClr val="C0C0C0"/>
                </a:highlight>
                <a:latin typeface="Consolas" panose="020B0609020204030204" pitchFamily="49" charset="0"/>
              </a:rPr>
              <a:t>("Helavetica",18))</a:t>
            </a:r>
          </a:p>
          <a:p>
            <a:pPr marL="0" indent="0">
              <a:buNone/>
            </a:pPr>
            <a:endParaRPr lang="en-US" sz="2300" dirty="0">
              <a:solidFill>
                <a:srgbClr val="777164"/>
              </a:solidFill>
              <a:latin typeface="Consolas" panose="020B0609020204030204" pitchFamily="49" charset="0"/>
            </a:endParaRPr>
          </a:p>
          <a:p>
            <a:pPr marL="0" indent="0">
              <a:buNone/>
            </a:pPr>
            <a:endParaRPr lang="en-US" sz="1300" b="0" dirty="0">
              <a:solidFill>
                <a:srgbClr val="777164"/>
              </a:solidFill>
              <a:effectLst/>
              <a:latin typeface="Consolas" panose="020B0609020204030204" pitchFamily="49" charset="0"/>
            </a:endParaRPr>
          </a:p>
          <a:p>
            <a:pPr marL="0" indent="0">
              <a:buNone/>
            </a:pPr>
            <a:endParaRPr lang="en-US" sz="1400" dirty="0">
              <a:solidFill>
                <a:schemeClr val="bg1"/>
              </a:solidFill>
            </a:endParaRPr>
          </a:p>
          <a:p>
            <a:pPr marL="0" indent="0">
              <a:buNone/>
            </a:pPr>
            <a:r>
              <a:rPr lang="en-US" dirty="0">
                <a:solidFill>
                  <a:schemeClr val="bg1"/>
                </a:solidFill>
              </a:rPr>
              <a:t>	</a:t>
            </a:r>
          </a:p>
          <a:p>
            <a:pPr marL="0" indent="0">
              <a:buNone/>
            </a:pPr>
            <a:endParaRPr lang="en-US" dirty="0"/>
          </a:p>
        </p:txBody>
      </p:sp>
      <p:pic>
        <p:nvPicPr>
          <p:cNvPr id="7" name="Picture 6">
            <a:extLst>
              <a:ext uri="{FF2B5EF4-FFF2-40B4-BE49-F238E27FC236}">
                <a16:creationId xmlns:a16="http://schemas.microsoft.com/office/drawing/2014/main" id="{AA3A03E2-4155-46D4-B3AB-8218B1E64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075" y="2057011"/>
            <a:ext cx="3514725" cy="952500"/>
          </a:xfrm>
          <a:prstGeom prst="rect">
            <a:avLst/>
          </a:prstGeom>
        </p:spPr>
      </p:pic>
      <p:pic>
        <p:nvPicPr>
          <p:cNvPr id="9" name="Picture 8">
            <a:extLst>
              <a:ext uri="{FF2B5EF4-FFF2-40B4-BE49-F238E27FC236}">
                <a16:creationId xmlns:a16="http://schemas.microsoft.com/office/drawing/2014/main" id="{739F0437-E21E-4C9C-B069-5AF9246EB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075" y="3981256"/>
            <a:ext cx="2952750" cy="952500"/>
          </a:xfrm>
          <a:prstGeom prst="rect">
            <a:avLst/>
          </a:prstGeom>
        </p:spPr>
      </p:pic>
      <p:pic>
        <p:nvPicPr>
          <p:cNvPr id="11" name="Picture 10">
            <a:extLst>
              <a:ext uri="{FF2B5EF4-FFF2-40B4-BE49-F238E27FC236}">
                <a16:creationId xmlns:a16="http://schemas.microsoft.com/office/drawing/2014/main" id="{FD98AF7B-7142-459C-BBD0-3D810D582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2733" y="5568788"/>
            <a:ext cx="2320990" cy="893581"/>
          </a:xfrm>
          <a:prstGeom prst="rect">
            <a:avLst/>
          </a:prstGeom>
        </p:spPr>
      </p:pic>
    </p:spTree>
    <p:extLst>
      <p:ext uri="{BB962C8B-B14F-4D97-AF65-F5344CB8AC3E}">
        <p14:creationId xmlns:p14="http://schemas.microsoft.com/office/powerpoint/2010/main" val="251425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9356-D8E4-4D87-AFC2-36581B344E25}"/>
              </a:ext>
            </a:extLst>
          </p:cNvPr>
          <p:cNvSpPr>
            <a:spLocks noGrp="1"/>
          </p:cNvSpPr>
          <p:nvPr>
            <p:ph type="title"/>
          </p:nvPr>
        </p:nvSpPr>
        <p:spPr>
          <a:xfrm>
            <a:off x="838200" y="365125"/>
            <a:ext cx="10515600" cy="941161"/>
          </a:xfrm>
        </p:spPr>
        <p:txBody>
          <a:bodyPr/>
          <a:lstStyle/>
          <a:p>
            <a:pPr algn="ctr"/>
            <a:r>
              <a:rPr lang="en-US" b="1" dirty="0">
                <a:solidFill>
                  <a:srgbClr val="484240"/>
                </a:solidFill>
                <a:latin typeface="Arial" panose="020B0604020202020204" pitchFamily="34" charset="0"/>
                <a:cs typeface="Arial" panose="020B0604020202020204" pitchFamily="34" charset="0"/>
              </a:rPr>
              <a:t>Add image to application</a:t>
            </a:r>
          </a:p>
        </p:txBody>
      </p:sp>
      <p:sp>
        <p:nvSpPr>
          <p:cNvPr id="3" name="Content Placeholder 2">
            <a:extLst>
              <a:ext uri="{FF2B5EF4-FFF2-40B4-BE49-F238E27FC236}">
                <a16:creationId xmlns:a16="http://schemas.microsoft.com/office/drawing/2014/main" id="{7EF134D2-377D-49C1-BDE7-26631F54A012}"/>
              </a:ext>
            </a:extLst>
          </p:cNvPr>
          <p:cNvSpPr>
            <a:spLocks noGrp="1"/>
          </p:cNvSpPr>
          <p:nvPr>
            <p:ph idx="1"/>
          </p:nvPr>
        </p:nvSpPr>
        <p:spPr>
          <a:xfrm>
            <a:off x="166396" y="1291623"/>
            <a:ext cx="5929604" cy="4870677"/>
          </a:xfrm>
        </p:spPr>
        <p:txBody>
          <a:bodyPr>
            <a:normAutofit/>
          </a:bodyPr>
          <a:lstStyle/>
          <a:p>
            <a:pPr marL="0" indent="0">
              <a:buNone/>
            </a:pPr>
            <a:r>
              <a:rPr lang="en-US" sz="1600" dirty="0">
                <a:solidFill>
                  <a:srgbClr val="777164"/>
                </a:solidFill>
                <a:latin typeface="Consolas" panose="020B0609020204030204" pitchFamily="49" charset="0"/>
              </a:rPr>
              <a:t>Adding picture is simple , first import the </a:t>
            </a:r>
            <a:r>
              <a:rPr lang="en-US" sz="1600" dirty="0" err="1">
                <a:solidFill>
                  <a:srgbClr val="777164"/>
                </a:solidFill>
                <a:latin typeface="Consolas" panose="020B0609020204030204" pitchFamily="49" charset="0"/>
              </a:rPr>
              <a:t>Qpixmap</a:t>
            </a:r>
            <a:r>
              <a:rPr lang="en-US" sz="1600" dirty="0">
                <a:solidFill>
                  <a:srgbClr val="777164"/>
                </a:solidFill>
                <a:latin typeface="Consolas" panose="020B0609020204030204" pitchFamily="49" charset="0"/>
              </a:rPr>
              <a:t> from </a:t>
            </a:r>
            <a:r>
              <a:rPr lang="en-US" sz="1600" dirty="0" err="1">
                <a:solidFill>
                  <a:srgbClr val="777164"/>
                </a:solidFill>
                <a:latin typeface="Consolas" panose="020B0609020204030204" pitchFamily="49" charset="0"/>
              </a:rPr>
              <a:t>QGui</a:t>
            </a:r>
            <a:endParaRPr lang="en-US" sz="1600" dirty="0">
              <a:solidFill>
                <a:srgbClr val="777164"/>
              </a:solidFill>
              <a:latin typeface="Consolas" panose="020B0609020204030204" pitchFamily="49" charset="0"/>
            </a:endParaRPr>
          </a:p>
          <a:p>
            <a:pPr marL="0" indent="0">
              <a:buNone/>
            </a:pPr>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PyQt5</a:t>
            </a:r>
            <a:r>
              <a:rPr lang="en-US" sz="1400" b="0" dirty="0">
                <a:solidFill>
                  <a:schemeClr val="bg1"/>
                </a:solidFill>
                <a:effectLst/>
                <a:latin typeface="Consolas" panose="020B0609020204030204" pitchFamily="49" charset="0"/>
              </a:rPr>
              <a:t>.</a:t>
            </a:r>
            <a:r>
              <a:rPr lang="en-US" sz="1400" b="0" dirty="0">
                <a:solidFill>
                  <a:srgbClr val="4EC9B0"/>
                </a:solidFill>
                <a:effectLst/>
                <a:latin typeface="Consolas" panose="020B0609020204030204" pitchFamily="49" charset="0"/>
              </a:rPr>
              <a:t>QtGui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QPixmap</a:t>
            </a:r>
            <a:endParaRPr lang="en-US" sz="1400" b="0" dirty="0">
              <a:solidFill>
                <a:srgbClr val="4EC9B0"/>
              </a:solidFill>
              <a:effectLst/>
              <a:latin typeface="Consolas" panose="020B0609020204030204" pitchFamily="49" charset="0"/>
            </a:endParaRPr>
          </a:p>
          <a:p>
            <a:pPr marL="0" indent="0">
              <a:buNone/>
            </a:pPr>
            <a:r>
              <a:rPr lang="en-US" sz="1600" dirty="0">
                <a:solidFill>
                  <a:srgbClr val="777164"/>
                </a:solidFill>
                <a:latin typeface="Consolas" panose="020B0609020204030204" pitchFamily="49" charset="0"/>
              </a:rPr>
              <a:t>Then </a:t>
            </a:r>
            <a:r>
              <a:rPr lang="en-US" sz="1600" dirty="0" err="1">
                <a:solidFill>
                  <a:srgbClr val="777164"/>
                </a:solidFill>
                <a:latin typeface="Consolas" panose="020B0609020204030204" pitchFamily="49" charset="0"/>
              </a:rPr>
              <a:t>inilize</a:t>
            </a:r>
            <a:r>
              <a:rPr lang="en-US" sz="1600" dirty="0">
                <a:solidFill>
                  <a:srgbClr val="777164"/>
                </a:solidFill>
                <a:latin typeface="Consolas" panose="020B0609020204030204" pitchFamily="49" charset="0"/>
              </a:rPr>
              <a:t> a variable without text and add image to it</a:t>
            </a:r>
          </a:p>
          <a:p>
            <a:pPr marL="0" indent="0">
              <a:buNone/>
            </a:pPr>
            <a:r>
              <a:rPr lang="en-US" sz="1200" b="0" dirty="0" err="1">
                <a:solidFill>
                  <a:schemeClr val="bg1"/>
                </a:solidFill>
                <a:effectLst/>
                <a:highlight>
                  <a:srgbClr val="C0C0C0"/>
                </a:highlight>
                <a:latin typeface="Consolas" panose="020B0609020204030204" pitchFamily="49" charset="0"/>
              </a:rPr>
              <a:t>self.label</a:t>
            </a:r>
            <a:r>
              <a:rPr lang="en-US" sz="1200" b="0" dirty="0">
                <a:solidFill>
                  <a:schemeClr val="bg1"/>
                </a:solidFill>
                <a:effectLst/>
                <a:highlight>
                  <a:srgbClr val="C0C0C0"/>
                </a:highlight>
                <a:latin typeface="Consolas" panose="020B0609020204030204" pitchFamily="49" charset="0"/>
              </a:rPr>
              <a:t> = </a:t>
            </a:r>
            <a:r>
              <a:rPr lang="en-US" sz="1200" b="0" dirty="0" err="1">
                <a:solidFill>
                  <a:schemeClr val="bg1"/>
                </a:solidFill>
                <a:effectLst/>
                <a:highlight>
                  <a:srgbClr val="C0C0C0"/>
                </a:highlight>
                <a:latin typeface="Consolas" panose="020B0609020204030204" pitchFamily="49" charset="0"/>
              </a:rPr>
              <a:t>QLabel</a:t>
            </a:r>
            <a:r>
              <a:rPr lang="en-US" sz="1200" b="0" dirty="0">
                <a:solidFill>
                  <a:schemeClr val="bg1"/>
                </a:solidFill>
                <a:effectLst/>
                <a:highlight>
                  <a:srgbClr val="C0C0C0"/>
                </a:highlight>
                <a:latin typeface="Consolas" panose="020B0609020204030204" pitchFamily="49" charset="0"/>
              </a:rPr>
              <a:t>(self)</a:t>
            </a:r>
          </a:p>
          <a:p>
            <a:pPr marL="0" indent="0">
              <a:buNone/>
            </a:pPr>
            <a:r>
              <a:rPr lang="en-US" sz="1200" b="0" dirty="0" err="1">
                <a:solidFill>
                  <a:schemeClr val="bg1"/>
                </a:solidFill>
                <a:effectLst/>
                <a:highlight>
                  <a:srgbClr val="C0C0C0"/>
                </a:highlight>
                <a:latin typeface="Consolas" panose="020B0609020204030204" pitchFamily="49" charset="0"/>
              </a:rPr>
              <a:t>self.label.setPixmap</a:t>
            </a:r>
            <a:r>
              <a:rPr lang="en-US" sz="1200" b="0" dirty="0">
                <a:solidFill>
                  <a:schemeClr val="bg1"/>
                </a:solidFill>
                <a:effectLst/>
                <a:highlight>
                  <a:srgbClr val="C0C0C0"/>
                </a:highlight>
                <a:latin typeface="Consolas" panose="020B0609020204030204" pitchFamily="49" charset="0"/>
              </a:rPr>
              <a:t>(</a:t>
            </a:r>
            <a:r>
              <a:rPr lang="en-US" sz="1200" b="0" dirty="0" err="1">
                <a:solidFill>
                  <a:schemeClr val="bg1"/>
                </a:solidFill>
                <a:effectLst/>
                <a:highlight>
                  <a:srgbClr val="C0C0C0"/>
                </a:highlight>
                <a:latin typeface="Consolas" panose="020B0609020204030204" pitchFamily="49" charset="0"/>
              </a:rPr>
              <a:t>QPixmap</a:t>
            </a:r>
            <a:r>
              <a:rPr lang="en-US" sz="1200" b="0" dirty="0">
                <a:solidFill>
                  <a:schemeClr val="bg1"/>
                </a:solidFill>
                <a:effectLst/>
                <a:highlight>
                  <a:srgbClr val="C0C0C0"/>
                </a:highlight>
                <a:latin typeface="Consolas" panose="020B0609020204030204" pitchFamily="49" charset="0"/>
              </a:rPr>
              <a:t>('C:/Users/rex/Pictures/a (2).jpg’))</a:t>
            </a:r>
          </a:p>
          <a:p>
            <a:pPr marL="0" indent="0">
              <a:buNone/>
            </a:pPr>
            <a:endParaRPr lang="en-US" sz="1200" dirty="0">
              <a:solidFill>
                <a:schemeClr val="bg1"/>
              </a:solidFill>
              <a:highlight>
                <a:srgbClr val="C0C0C0"/>
              </a:highlight>
              <a:latin typeface="Consolas" panose="020B0609020204030204" pitchFamily="49" charset="0"/>
            </a:endParaRPr>
          </a:p>
          <a:p>
            <a:pPr marL="0" indent="0">
              <a:buNone/>
            </a:pPr>
            <a:r>
              <a:rPr lang="en-US" sz="1600" dirty="0">
                <a:solidFill>
                  <a:srgbClr val="777164"/>
                </a:solidFill>
                <a:latin typeface="Consolas" panose="020B0609020204030204" pitchFamily="49" charset="0"/>
              </a:rPr>
              <a:t>In second line we are setting </a:t>
            </a:r>
            <a:r>
              <a:rPr lang="en-US" sz="1600" dirty="0" err="1">
                <a:solidFill>
                  <a:srgbClr val="777164"/>
                </a:solidFill>
                <a:latin typeface="Consolas" panose="020B0609020204030204" pitchFamily="49" charset="0"/>
              </a:rPr>
              <a:t>pixmap</a:t>
            </a:r>
            <a:r>
              <a:rPr lang="en-US" sz="1600" dirty="0">
                <a:solidFill>
                  <a:srgbClr val="777164"/>
                </a:solidFill>
                <a:latin typeface="Consolas" panose="020B0609020204030204" pitchFamily="49" charset="0"/>
              </a:rPr>
              <a:t> to our image in our app</a:t>
            </a:r>
            <a:endParaRPr lang="en-US" sz="2000" dirty="0">
              <a:solidFill>
                <a:srgbClr val="777164"/>
              </a:solidFill>
            </a:endParaRPr>
          </a:p>
          <a:p>
            <a:pPr marL="0" indent="0">
              <a:buNone/>
            </a:pPr>
            <a:r>
              <a:rPr lang="en-US" sz="2000" dirty="0">
                <a:solidFill>
                  <a:srgbClr val="777164"/>
                </a:solidFill>
              </a:rPr>
              <a:t>As you can see it has been add to our background of application</a:t>
            </a:r>
          </a:p>
        </p:txBody>
      </p:sp>
      <p:pic>
        <p:nvPicPr>
          <p:cNvPr id="5" name="Picture 4">
            <a:extLst>
              <a:ext uri="{FF2B5EF4-FFF2-40B4-BE49-F238E27FC236}">
                <a16:creationId xmlns:a16="http://schemas.microsoft.com/office/drawing/2014/main" id="{37BCD57C-C92A-4E4A-B37D-2965011D7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816" y="1306286"/>
            <a:ext cx="5847184" cy="4717241"/>
          </a:xfrm>
          <a:prstGeom prst="rect">
            <a:avLst/>
          </a:prstGeom>
        </p:spPr>
      </p:pic>
    </p:spTree>
    <p:extLst>
      <p:ext uri="{BB962C8B-B14F-4D97-AF65-F5344CB8AC3E}">
        <p14:creationId xmlns:p14="http://schemas.microsoft.com/office/powerpoint/2010/main" val="104943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D1D6-9BC9-40EB-BA0B-4D7EDA5B1271}"/>
              </a:ext>
            </a:extLst>
          </p:cNvPr>
          <p:cNvSpPr>
            <a:spLocks noGrp="1"/>
          </p:cNvSpPr>
          <p:nvPr>
            <p:ph type="title"/>
          </p:nvPr>
        </p:nvSpPr>
        <p:spPr>
          <a:xfrm>
            <a:off x="670249" y="-35621"/>
            <a:ext cx="10515600" cy="662181"/>
          </a:xfrm>
        </p:spPr>
        <p:txBody>
          <a:bodyPr>
            <a:normAutofit/>
          </a:bodyPr>
          <a:lstStyle/>
          <a:p>
            <a:pPr algn="ctr"/>
            <a:r>
              <a:rPr lang="en-US" sz="3600" b="1" dirty="0">
                <a:solidFill>
                  <a:srgbClr val="484240"/>
                </a:solidFill>
                <a:latin typeface="Arial" panose="020B0604020202020204" pitchFamily="34" charset="0"/>
                <a:cs typeface="Arial" panose="020B0604020202020204" pitchFamily="34" charset="0"/>
              </a:rPr>
              <a:t>QPushButton</a:t>
            </a:r>
          </a:p>
        </p:txBody>
      </p:sp>
      <p:sp>
        <p:nvSpPr>
          <p:cNvPr id="3" name="Content Placeholder 2">
            <a:extLst>
              <a:ext uri="{FF2B5EF4-FFF2-40B4-BE49-F238E27FC236}">
                <a16:creationId xmlns:a16="http://schemas.microsoft.com/office/drawing/2014/main" id="{0DC4D000-FFBD-4BEF-828B-3B765468B2C7}"/>
              </a:ext>
            </a:extLst>
          </p:cNvPr>
          <p:cNvSpPr>
            <a:spLocks noGrp="1"/>
          </p:cNvSpPr>
          <p:nvPr>
            <p:ph idx="1"/>
          </p:nvPr>
        </p:nvSpPr>
        <p:spPr>
          <a:xfrm>
            <a:off x="74645" y="504145"/>
            <a:ext cx="12117355" cy="6288541"/>
          </a:xfrm>
        </p:spPr>
        <p:txBody>
          <a:bodyPr>
            <a:normAutofit fontScale="85000" lnSpcReduction="20000"/>
          </a:bodyPr>
          <a:lstStyle/>
          <a:p>
            <a:pPr marL="0" indent="0">
              <a:buNone/>
            </a:pPr>
            <a:r>
              <a:rPr lang="en-US" sz="1800" dirty="0">
                <a:solidFill>
                  <a:srgbClr val="777164"/>
                </a:solidFill>
              </a:rPr>
              <a:t>Button can be added same as label main application syntax will be same just we will add button in application</a:t>
            </a:r>
          </a:p>
          <a:p>
            <a:pPr marL="0" indent="0">
              <a:buNone/>
            </a:pPr>
            <a:r>
              <a:rPr lang="en-US" sz="1800" dirty="0">
                <a:solidFill>
                  <a:srgbClr val="777164"/>
                </a:solidFill>
              </a:rPr>
              <a:t>Code as follows:</a:t>
            </a:r>
          </a:p>
          <a:p>
            <a:pPr marL="0" indent="0">
              <a:buNone/>
            </a:pPr>
            <a:r>
              <a:rPr lang="en-US" sz="1600" dirty="0">
                <a:solidFill>
                  <a:srgbClr val="777164"/>
                </a:solidFill>
                <a:latin typeface="Consolas" panose="020B0609020204030204" pitchFamily="49" charset="0"/>
              </a:rPr>
              <a:t>First import the QPushButton</a:t>
            </a:r>
          </a:p>
          <a:p>
            <a:pPr marL="0" indent="0">
              <a:buNone/>
            </a:pPr>
            <a:r>
              <a:rPr lang="en-US" sz="1200" b="0" dirty="0">
                <a:solidFill>
                  <a:srgbClr val="C586C0"/>
                </a:solidFill>
                <a:effectLst/>
                <a:latin typeface="Consolas" panose="020B0609020204030204" pitchFamily="49" charset="0"/>
              </a:rPr>
              <a:t>	</a:t>
            </a:r>
            <a:r>
              <a:rPr lang="en-US" sz="1300" b="0" dirty="0">
                <a:solidFill>
                  <a:srgbClr val="C586C0"/>
                </a:solidFill>
                <a:effectLst/>
                <a:latin typeface="Consolas" panose="020B0609020204030204" pitchFamily="49" charset="0"/>
              </a:rPr>
              <a:t>from</a:t>
            </a:r>
            <a:r>
              <a:rPr lang="en-US" sz="1300" b="0" dirty="0">
                <a:solidFill>
                  <a:srgbClr val="D4D4D4"/>
                </a:solidFill>
                <a:effectLst/>
                <a:latin typeface="Consolas" panose="020B0609020204030204" pitchFamily="49" charset="0"/>
              </a:rPr>
              <a:t> </a:t>
            </a:r>
            <a:r>
              <a:rPr lang="en-US" sz="1300" b="0" dirty="0">
                <a:solidFill>
                  <a:srgbClr val="4EC9B0"/>
                </a:solidFill>
                <a:effectLst/>
                <a:latin typeface="Consolas" panose="020B0609020204030204" pitchFamily="49" charset="0"/>
              </a:rPr>
              <a:t>PyQt5</a:t>
            </a:r>
            <a:r>
              <a:rPr lang="en-US" sz="1300" b="0" dirty="0">
                <a:solidFill>
                  <a:srgbClr val="D4D4D4"/>
                </a:solidFill>
                <a:effectLst/>
                <a:latin typeface="Consolas" panose="020B0609020204030204" pitchFamily="49" charset="0"/>
              </a:rPr>
              <a:t>.</a:t>
            </a:r>
            <a:r>
              <a:rPr lang="en-US" sz="1300" b="0" dirty="0">
                <a:solidFill>
                  <a:srgbClr val="4EC9B0"/>
                </a:solidFill>
                <a:effectLst/>
                <a:latin typeface="Consolas" panose="020B0609020204030204" pitchFamily="49" charset="0"/>
              </a:rPr>
              <a:t>QtWidgets</a:t>
            </a:r>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import</a:t>
            </a:r>
            <a:r>
              <a:rPr lang="en-US" sz="1300" b="0" dirty="0">
                <a:solidFill>
                  <a:srgbClr val="D4D4D4"/>
                </a:solidFill>
                <a:effectLst/>
                <a:latin typeface="Consolas" panose="020B0609020204030204" pitchFamily="49" charset="0"/>
              </a:rPr>
              <a:t> </a:t>
            </a:r>
            <a:r>
              <a:rPr lang="en-US" sz="1300" b="0" dirty="0">
                <a:solidFill>
                  <a:srgbClr val="4EC9B0"/>
                </a:solidFill>
                <a:effectLst/>
                <a:latin typeface="Consolas" panose="020B0609020204030204" pitchFamily="49" charset="0"/>
              </a:rPr>
              <a:t>QApplication</a:t>
            </a:r>
            <a:r>
              <a:rPr lang="en-US" sz="1300" b="0" dirty="0">
                <a:solidFill>
                  <a:srgbClr val="D4D4D4"/>
                </a:solidFill>
                <a:effectLst/>
                <a:latin typeface="Consolas" panose="020B0609020204030204" pitchFamily="49" charset="0"/>
              </a:rPr>
              <a:t>, </a:t>
            </a:r>
            <a:r>
              <a:rPr lang="en-US" sz="1300" b="0" dirty="0" err="1">
                <a:solidFill>
                  <a:srgbClr val="4EC9B0"/>
                </a:solidFill>
                <a:effectLst/>
                <a:latin typeface="Consolas" panose="020B0609020204030204" pitchFamily="49" charset="0"/>
              </a:rPr>
              <a:t>QMainWindow</a:t>
            </a:r>
            <a:r>
              <a:rPr lang="en-US" sz="1300" b="0" dirty="0" err="1">
                <a:solidFill>
                  <a:srgbClr val="D4D4D4"/>
                </a:solidFill>
                <a:effectLst/>
                <a:latin typeface="Consolas" panose="020B0609020204030204" pitchFamily="49" charset="0"/>
              </a:rPr>
              <a:t>,</a:t>
            </a:r>
            <a:r>
              <a:rPr lang="en-US" sz="1300" b="0" dirty="0" err="1">
                <a:solidFill>
                  <a:srgbClr val="4EC9B0"/>
                </a:solidFill>
                <a:effectLst/>
                <a:latin typeface="Consolas" panose="020B0609020204030204" pitchFamily="49" charset="0"/>
              </a:rPr>
              <a:t>QLabel</a:t>
            </a:r>
            <a:r>
              <a:rPr lang="en-US" sz="1300" b="0" dirty="0" err="1">
                <a:solidFill>
                  <a:srgbClr val="D4D4D4"/>
                </a:solidFill>
                <a:effectLst/>
                <a:latin typeface="Consolas" panose="020B0609020204030204" pitchFamily="49" charset="0"/>
              </a:rPr>
              <a:t>,</a:t>
            </a:r>
            <a:r>
              <a:rPr lang="en-US" sz="1300" b="0" dirty="0" err="1">
                <a:solidFill>
                  <a:srgbClr val="4EC9B0"/>
                </a:solidFill>
                <a:effectLst/>
                <a:latin typeface="Consolas" panose="020B0609020204030204" pitchFamily="49" charset="0"/>
              </a:rPr>
              <a:t>QPushButton</a:t>
            </a:r>
            <a:endParaRPr lang="en-US" sz="1300" b="0" dirty="0">
              <a:solidFill>
                <a:srgbClr val="D4D4D4"/>
              </a:solidFill>
              <a:effectLst/>
              <a:latin typeface="Consolas" panose="020B0609020204030204" pitchFamily="49" charset="0"/>
            </a:endParaRPr>
          </a:p>
          <a:p>
            <a:pPr marL="0" indent="0">
              <a:buNone/>
            </a:pPr>
            <a:r>
              <a:rPr lang="en-US" sz="1800" dirty="0">
                <a:solidFill>
                  <a:srgbClr val="777164"/>
                </a:solidFill>
                <a:latin typeface="Consolas" panose="020B0609020204030204" pitchFamily="49" charset="0"/>
              </a:rPr>
              <a:t>Then</a:t>
            </a:r>
          </a:p>
          <a:p>
            <a:pPr marL="0" indent="0">
              <a:buNone/>
            </a:pPr>
            <a:r>
              <a:rPr lang="en-US" sz="1200" b="0" dirty="0">
                <a:solidFill>
                  <a:srgbClr val="9CDCFE"/>
                </a:solidFill>
                <a:effectLst/>
                <a:latin typeface="Consolas" panose="020B0609020204030204" pitchFamily="49" charset="0"/>
              </a:rPr>
              <a:t>	</a:t>
            </a:r>
            <a:r>
              <a:rPr lang="en-US" sz="1400" b="0" dirty="0">
                <a:solidFill>
                  <a:schemeClr val="bg1"/>
                </a:solidFill>
                <a:effectLst/>
                <a:highlight>
                  <a:srgbClr val="C0C0C0"/>
                </a:highlight>
                <a:latin typeface="Consolas" panose="020B0609020204030204" pitchFamily="49" charset="0"/>
              </a:rPr>
              <a:t>button = QPushButton("Hello", self)</a:t>
            </a:r>
          </a:p>
          <a:p>
            <a:pPr marL="0" indent="0">
              <a:buNone/>
            </a:pPr>
            <a:r>
              <a:rPr lang="en-US" sz="1400" dirty="0">
                <a:solidFill>
                  <a:srgbClr val="777164"/>
                </a:solidFill>
                <a:highlight>
                  <a:srgbClr val="EFEBE5"/>
                </a:highlight>
                <a:latin typeface="Consolas" panose="020B0609020204030204" pitchFamily="49" charset="0"/>
              </a:rPr>
              <a:t>Add this in application class you will have the button in your </a:t>
            </a:r>
            <a:r>
              <a:rPr lang="en-US" sz="1400" dirty="0" err="1">
                <a:solidFill>
                  <a:srgbClr val="777164"/>
                </a:solidFill>
                <a:highlight>
                  <a:srgbClr val="EFEBE5"/>
                </a:highlight>
                <a:latin typeface="Consolas" panose="020B0609020204030204" pitchFamily="49" charset="0"/>
              </a:rPr>
              <a:t>application,You</a:t>
            </a:r>
            <a:r>
              <a:rPr lang="en-US" sz="1400" dirty="0">
                <a:solidFill>
                  <a:srgbClr val="777164"/>
                </a:solidFill>
                <a:highlight>
                  <a:srgbClr val="EFEBE5"/>
                </a:highlight>
                <a:latin typeface="Consolas" panose="020B0609020204030204" pitchFamily="49" charset="0"/>
              </a:rPr>
              <a:t> can adjust the size and position of the button same as we did in label </a:t>
            </a:r>
          </a:p>
          <a:p>
            <a:pPr marL="0" indent="0">
              <a:buNone/>
            </a:pPr>
            <a:r>
              <a:rPr lang="en-US" sz="1400" b="0" dirty="0">
                <a:solidFill>
                  <a:srgbClr val="777164"/>
                </a:solidFill>
                <a:effectLst/>
                <a:highlight>
                  <a:srgbClr val="EFEBE5"/>
                </a:highlight>
                <a:latin typeface="Consolas" panose="020B0609020204030204" pitchFamily="49" charset="0"/>
              </a:rPr>
              <a:t>When you click this button nothing happen because I </a:t>
            </a:r>
            <a:r>
              <a:rPr lang="en-US" sz="1400" b="0" dirty="0" err="1">
                <a:solidFill>
                  <a:srgbClr val="777164"/>
                </a:solidFill>
                <a:effectLst/>
                <a:highlight>
                  <a:srgbClr val="EFEBE5"/>
                </a:highlight>
                <a:latin typeface="Consolas" panose="020B0609020204030204" pitchFamily="49" charset="0"/>
              </a:rPr>
              <a:t>havenot</a:t>
            </a:r>
            <a:r>
              <a:rPr lang="en-US" sz="1400" b="0" dirty="0">
                <a:solidFill>
                  <a:srgbClr val="777164"/>
                </a:solidFill>
                <a:effectLst/>
                <a:highlight>
                  <a:srgbClr val="EFEBE5"/>
                </a:highlight>
                <a:latin typeface="Consolas" panose="020B0609020204030204" pitchFamily="49" charset="0"/>
              </a:rPr>
              <a:t> created any functionality regarding clicking this button</a:t>
            </a:r>
          </a:p>
          <a:p>
            <a:pPr marL="0" indent="0">
              <a:buNone/>
            </a:pPr>
            <a:r>
              <a:rPr lang="en-US" sz="1400" dirty="0">
                <a:solidFill>
                  <a:srgbClr val="777164"/>
                </a:solidFill>
                <a:highlight>
                  <a:srgbClr val="EFEBE5"/>
                </a:highlight>
                <a:latin typeface="Consolas" panose="020B0609020204030204" pitchFamily="49" charset="0"/>
              </a:rPr>
              <a:t>This functionality works on signals and slots</a:t>
            </a:r>
          </a:p>
          <a:p>
            <a:pPr lvl="1"/>
            <a:r>
              <a:rPr lang="en-US" sz="1400" b="0" i="1" dirty="0">
                <a:solidFill>
                  <a:srgbClr val="777164"/>
                </a:solidFill>
                <a:effectLst/>
                <a:latin typeface="Consolas" panose="020B0609020204030204" pitchFamily="49" charset="0"/>
              </a:rPr>
              <a:t>Signals</a:t>
            </a:r>
            <a:r>
              <a:rPr lang="en-US" sz="1400" b="0" i="0" dirty="0">
                <a:solidFill>
                  <a:srgbClr val="777164"/>
                </a:solidFill>
                <a:effectLst/>
                <a:latin typeface="Consolas" panose="020B0609020204030204" pitchFamily="49" charset="0"/>
              </a:rPr>
              <a:t> are notifications emitted by widgets when </a:t>
            </a:r>
            <a:r>
              <a:rPr lang="en-US" sz="1400" b="0" i="1" dirty="0">
                <a:solidFill>
                  <a:srgbClr val="777164"/>
                </a:solidFill>
                <a:effectLst/>
                <a:latin typeface="Consolas" panose="020B0609020204030204" pitchFamily="49" charset="0"/>
              </a:rPr>
              <a:t>something</a:t>
            </a:r>
            <a:r>
              <a:rPr lang="en-US" sz="1400" b="0" i="0" dirty="0">
                <a:solidFill>
                  <a:srgbClr val="777164"/>
                </a:solidFill>
                <a:effectLst/>
                <a:latin typeface="Consolas" panose="020B0609020204030204" pitchFamily="49" charset="0"/>
              </a:rPr>
              <a:t> </a:t>
            </a:r>
            <a:r>
              <a:rPr lang="en-US" sz="1400" b="0" i="0" dirty="0" err="1">
                <a:solidFill>
                  <a:srgbClr val="777164"/>
                </a:solidFill>
                <a:effectLst/>
                <a:latin typeface="Consolas" panose="020B0609020204030204" pitchFamily="49" charset="0"/>
              </a:rPr>
              <a:t>happens</a:t>
            </a:r>
            <a:r>
              <a:rPr lang="en-US" sz="1800" b="0" i="0" dirty="0" err="1">
                <a:solidFill>
                  <a:srgbClr val="777164"/>
                </a:solidFill>
                <a:effectLst/>
                <a:latin typeface="Consolas" panose="020B0609020204030204" pitchFamily="49" charset="0"/>
              </a:rPr>
              <a:t>,</a:t>
            </a:r>
            <a:r>
              <a:rPr lang="en-US" sz="1400" b="0" i="0" dirty="0" err="1">
                <a:solidFill>
                  <a:srgbClr val="777164"/>
                </a:solidFill>
                <a:effectLst/>
                <a:latin typeface="Consolas" panose="020B0609020204030204" pitchFamily="49" charset="0"/>
              </a:rPr>
              <a:t>signals</a:t>
            </a:r>
            <a:r>
              <a:rPr lang="en-US" sz="1400" b="0" i="0" dirty="0">
                <a:solidFill>
                  <a:srgbClr val="777164"/>
                </a:solidFill>
                <a:effectLst/>
                <a:latin typeface="Consolas" panose="020B0609020204030204" pitchFamily="49" charset="0"/>
              </a:rPr>
              <a:t> can also send data to provide additional context about what happened</a:t>
            </a:r>
            <a:endParaRPr lang="en-US" sz="1800" b="0" i="0" dirty="0">
              <a:solidFill>
                <a:srgbClr val="777164"/>
              </a:solidFill>
              <a:effectLst/>
              <a:latin typeface="Consolas" panose="020B0609020204030204" pitchFamily="49" charset="0"/>
            </a:endParaRPr>
          </a:p>
          <a:p>
            <a:pPr lvl="1"/>
            <a:r>
              <a:rPr lang="en-US" sz="1400" b="0" i="1" dirty="0">
                <a:solidFill>
                  <a:srgbClr val="777164"/>
                </a:solidFill>
                <a:effectLst/>
                <a:latin typeface="Consolas" panose="020B0609020204030204" pitchFamily="49" charset="0"/>
              </a:rPr>
              <a:t>Slots</a:t>
            </a:r>
            <a:r>
              <a:rPr lang="en-US" sz="1400" b="0" i="0" dirty="0">
                <a:solidFill>
                  <a:srgbClr val="777164"/>
                </a:solidFill>
                <a:effectLst/>
                <a:latin typeface="Consolas" panose="020B0609020204030204" pitchFamily="49" charset="0"/>
              </a:rPr>
              <a:t> is the name Qt uses for the receivers of </a:t>
            </a:r>
            <a:r>
              <a:rPr lang="en-US" sz="1400" b="0" i="0" dirty="0" err="1">
                <a:solidFill>
                  <a:srgbClr val="777164"/>
                </a:solidFill>
                <a:effectLst/>
                <a:latin typeface="Consolas" panose="020B0609020204030204" pitchFamily="49" charset="0"/>
              </a:rPr>
              <a:t>signals</a:t>
            </a:r>
            <a:r>
              <a:rPr lang="en-US" sz="1400" dirty="0" err="1">
                <a:solidFill>
                  <a:srgbClr val="777164"/>
                </a:solidFill>
                <a:latin typeface="Montserrat"/>
              </a:rPr>
              <a:t>,</a:t>
            </a:r>
            <a:r>
              <a:rPr lang="en-US" sz="1400" dirty="0" err="1">
                <a:solidFill>
                  <a:srgbClr val="777164"/>
                </a:solidFill>
                <a:latin typeface="Consolas" panose="020B0609020204030204" pitchFamily="49" charset="0"/>
              </a:rPr>
              <a:t>I</a:t>
            </a:r>
            <a:r>
              <a:rPr lang="en-US" sz="1400" b="0" i="0" dirty="0" err="1">
                <a:solidFill>
                  <a:srgbClr val="777164"/>
                </a:solidFill>
                <a:effectLst/>
                <a:latin typeface="Consolas" panose="020B0609020204030204" pitchFamily="49" charset="0"/>
              </a:rPr>
              <a:t>n</a:t>
            </a:r>
            <a:r>
              <a:rPr lang="en-US" sz="1400" b="0" i="0" dirty="0">
                <a:solidFill>
                  <a:srgbClr val="777164"/>
                </a:solidFill>
                <a:effectLst/>
                <a:latin typeface="Consolas" panose="020B0609020204030204" pitchFamily="49" charset="0"/>
              </a:rPr>
              <a:t> your application can be used as a slot simply by connecting the signal to it. If the signal sends data, then the receiving function will receive that data too</a:t>
            </a:r>
            <a:endParaRPr lang="en-US" sz="1800" b="0" dirty="0">
              <a:solidFill>
                <a:srgbClr val="777164"/>
              </a:solidFill>
              <a:effectLst/>
              <a:highlight>
                <a:srgbClr val="EFEBE5"/>
              </a:highlight>
              <a:latin typeface="Consolas" panose="020B0609020204030204" pitchFamily="49" charset="0"/>
            </a:endParaRPr>
          </a:p>
          <a:p>
            <a:pPr marL="0" indent="0">
              <a:buNone/>
            </a:pPr>
            <a:r>
              <a:rPr lang="en-US" sz="1400" dirty="0">
                <a:solidFill>
                  <a:srgbClr val="777164"/>
                </a:solidFill>
                <a:latin typeface="Consolas" panose="020B0609020204030204" pitchFamily="49" charset="0"/>
              </a:rPr>
              <a:t>We will use the slots to connect our button to do something</a:t>
            </a:r>
            <a:r>
              <a:rPr lang="en-US" sz="1800" dirty="0">
                <a:solidFill>
                  <a:srgbClr val="777164"/>
                </a:solidFill>
                <a:latin typeface="Consolas" panose="020B0609020204030204" pitchFamily="49" charset="0"/>
              </a:rPr>
              <a:t> </a:t>
            </a:r>
            <a:r>
              <a:rPr lang="en-US" sz="1400" dirty="0">
                <a:solidFill>
                  <a:srgbClr val="777164"/>
                </a:solidFill>
                <a:latin typeface="Consolas" panose="020B0609020204030204" pitchFamily="49" charset="0"/>
              </a:rPr>
              <a:t>we will create a function that will show button click text when clicked</a:t>
            </a:r>
          </a:p>
          <a:p>
            <a:pPr marL="457200" lvl="1" indent="0">
              <a:buNone/>
            </a:pPr>
            <a:r>
              <a:rPr lang="en-US" sz="1300" b="0" dirty="0">
                <a:solidFill>
                  <a:schemeClr val="bg1"/>
                </a:solidFill>
                <a:effectLst/>
                <a:highlight>
                  <a:srgbClr val="C0C0C0"/>
                </a:highlight>
                <a:latin typeface="Consolas" panose="020B0609020204030204" pitchFamily="49" charset="0"/>
              </a:rPr>
              <a:t>button = QPushButton("Hello", self)</a:t>
            </a:r>
          </a:p>
          <a:p>
            <a:pPr marL="457200" lvl="1" indent="0">
              <a:buNone/>
            </a:pPr>
            <a:r>
              <a:rPr lang="en-US" sz="1300" b="0" dirty="0" err="1">
                <a:solidFill>
                  <a:schemeClr val="bg1"/>
                </a:solidFill>
                <a:effectLst/>
                <a:highlight>
                  <a:srgbClr val="C0C0C0"/>
                </a:highlight>
                <a:latin typeface="Consolas" panose="020B0609020204030204" pitchFamily="49" charset="0"/>
              </a:rPr>
              <a:t>self.label</a:t>
            </a:r>
            <a:r>
              <a:rPr lang="en-US" sz="1300" b="0" dirty="0">
                <a:solidFill>
                  <a:schemeClr val="bg1"/>
                </a:solidFill>
                <a:effectLst/>
                <a:highlight>
                  <a:srgbClr val="C0C0C0"/>
                </a:highlight>
                <a:latin typeface="Consolas" panose="020B0609020204030204" pitchFamily="49" charset="0"/>
              </a:rPr>
              <a:t> = </a:t>
            </a:r>
            <a:r>
              <a:rPr lang="en-US" sz="1300" b="0" dirty="0" err="1">
                <a:solidFill>
                  <a:schemeClr val="bg1"/>
                </a:solidFill>
                <a:effectLst/>
                <a:highlight>
                  <a:srgbClr val="C0C0C0"/>
                </a:highlight>
                <a:latin typeface="Consolas" panose="020B0609020204030204" pitchFamily="49" charset="0"/>
              </a:rPr>
              <a:t>QLabel</a:t>
            </a:r>
            <a:r>
              <a:rPr lang="en-US" sz="1300" b="0" dirty="0">
                <a:solidFill>
                  <a:schemeClr val="bg1"/>
                </a:solidFill>
                <a:effectLst/>
                <a:highlight>
                  <a:srgbClr val="C0C0C0"/>
                </a:highlight>
                <a:latin typeface="Consolas" panose="020B0609020204030204" pitchFamily="49" charset="0"/>
              </a:rPr>
              <a:t>(self)</a:t>
            </a:r>
          </a:p>
          <a:p>
            <a:pPr marL="457200" lvl="1" indent="0">
              <a:buNone/>
            </a:pPr>
            <a:r>
              <a:rPr lang="en-US" sz="1300" b="0" dirty="0" err="1">
                <a:solidFill>
                  <a:schemeClr val="bg1"/>
                </a:solidFill>
                <a:effectLst/>
                <a:highlight>
                  <a:srgbClr val="C0C0C0"/>
                </a:highlight>
                <a:latin typeface="Consolas" panose="020B0609020204030204" pitchFamily="49" charset="0"/>
              </a:rPr>
              <a:t>self.label.setGeometry</a:t>
            </a:r>
            <a:r>
              <a:rPr lang="en-US" sz="1300" b="0" dirty="0">
                <a:solidFill>
                  <a:schemeClr val="bg1"/>
                </a:solidFill>
                <a:effectLst/>
                <a:highlight>
                  <a:srgbClr val="C0C0C0"/>
                </a:highlight>
                <a:latin typeface="Consolas" panose="020B0609020204030204" pitchFamily="49" charset="0"/>
              </a:rPr>
              <a:t>(20,30,150,50)</a:t>
            </a:r>
          </a:p>
          <a:p>
            <a:pPr marL="457200" lvl="1" indent="0">
              <a:buNone/>
            </a:pPr>
            <a:r>
              <a:rPr lang="en-US" sz="1300" b="0" dirty="0" err="1">
                <a:solidFill>
                  <a:schemeClr val="bg1"/>
                </a:solidFill>
                <a:effectLst/>
                <a:highlight>
                  <a:srgbClr val="C0C0C0"/>
                </a:highlight>
                <a:latin typeface="Consolas" panose="020B0609020204030204" pitchFamily="49" charset="0"/>
              </a:rPr>
              <a:t>button.clicked.connect</a:t>
            </a:r>
            <a:r>
              <a:rPr lang="en-US" sz="1300" b="0" dirty="0">
                <a:solidFill>
                  <a:schemeClr val="bg1"/>
                </a:solidFill>
                <a:effectLst/>
                <a:highlight>
                  <a:srgbClr val="C0C0C0"/>
                </a:highlight>
                <a:latin typeface="Consolas" panose="020B0609020204030204" pitchFamily="49" charset="0"/>
              </a:rPr>
              <a:t>(</a:t>
            </a:r>
            <a:r>
              <a:rPr lang="en-US" sz="1300" b="0" dirty="0" err="1">
                <a:solidFill>
                  <a:schemeClr val="bg1"/>
                </a:solidFill>
                <a:effectLst/>
                <a:highlight>
                  <a:srgbClr val="C0C0C0"/>
                </a:highlight>
                <a:latin typeface="Consolas" panose="020B0609020204030204" pitchFamily="49" charset="0"/>
              </a:rPr>
              <a:t>self.show_on_click</a:t>
            </a:r>
            <a:r>
              <a:rPr lang="en-US" sz="1300" b="0" dirty="0">
                <a:solidFill>
                  <a:schemeClr val="bg1"/>
                </a:solidFill>
                <a:effectLst/>
                <a:highlight>
                  <a:srgbClr val="C0C0C0"/>
                </a:highlight>
                <a:latin typeface="Consolas" panose="020B0609020204030204" pitchFamily="49" charset="0"/>
              </a:rPr>
              <a:t>)</a:t>
            </a:r>
          </a:p>
          <a:p>
            <a:pPr marL="457200" lvl="1" indent="0">
              <a:buNone/>
            </a:pPr>
            <a:r>
              <a:rPr lang="en-US" sz="1300" b="0" dirty="0">
                <a:solidFill>
                  <a:schemeClr val="bg1"/>
                </a:solidFill>
                <a:effectLst/>
                <a:highlight>
                  <a:srgbClr val="C0C0C0"/>
                </a:highlight>
                <a:latin typeface="Consolas" panose="020B0609020204030204" pitchFamily="49" charset="0"/>
              </a:rPr>
              <a:t>        </a:t>
            </a:r>
          </a:p>
          <a:p>
            <a:pPr marL="457200" lvl="1" indent="0">
              <a:buNone/>
            </a:pPr>
            <a:r>
              <a:rPr lang="en-US" sz="1300" b="0" dirty="0">
                <a:solidFill>
                  <a:schemeClr val="bg1"/>
                </a:solidFill>
                <a:effectLst/>
                <a:highlight>
                  <a:srgbClr val="C0C0C0"/>
                </a:highlight>
                <a:latin typeface="Consolas" panose="020B0609020204030204" pitchFamily="49" charset="0"/>
              </a:rPr>
              <a:t>def </a:t>
            </a:r>
            <a:r>
              <a:rPr lang="en-US" sz="1300" b="0" dirty="0" err="1">
                <a:solidFill>
                  <a:schemeClr val="bg1"/>
                </a:solidFill>
                <a:effectLst/>
                <a:highlight>
                  <a:srgbClr val="C0C0C0"/>
                </a:highlight>
                <a:latin typeface="Consolas" panose="020B0609020204030204" pitchFamily="49" charset="0"/>
              </a:rPr>
              <a:t>show_on_click</a:t>
            </a:r>
            <a:r>
              <a:rPr lang="en-US" sz="1300" b="0" dirty="0">
                <a:solidFill>
                  <a:schemeClr val="bg1"/>
                </a:solidFill>
                <a:effectLst/>
                <a:highlight>
                  <a:srgbClr val="C0C0C0"/>
                </a:highlight>
                <a:latin typeface="Consolas" panose="020B0609020204030204" pitchFamily="49" charset="0"/>
              </a:rPr>
              <a:t>(self):</a:t>
            </a:r>
          </a:p>
          <a:p>
            <a:pPr marL="457200" lvl="1" indent="0">
              <a:buNone/>
            </a:pPr>
            <a:r>
              <a:rPr lang="en-US" sz="1300" dirty="0">
                <a:solidFill>
                  <a:schemeClr val="bg1"/>
                </a:solidFill>
                <a:highlight>
                  <a:srgbClr val="C0C0C0"/>
                </a:highlight>
                <a:latin typeface="Consolas" panose="020B0609020204030204" pitchFamily="49" charset="0"/>
              </a:rPr>
              <a:t>    </a:t>
            </a:r>
            <a:r>
              <a:rPr lang="en-US" sz="1300" b="0" dirty="0" err="1">
                <a:solidFill>
                  <a:schemeClr val="bg1"/>
                </a:solidFill>
                <a:effectLst/>
                <a:highlight>
                  <a:srgbClr val="C0C0C0"/>
                </a:highlight>
                <a:latin typeface="Consolas" panose="020B0609020204030204" pitchFamily="49" charset="0"/>
              </a:rPr>
              <a:t>self.label.setText</a:t>
            </a:r>
            <a:r>
              <a:rPr lang="en-US" sz="1300" b="0" dirty="0">
                <a:solidFill>
                  <a:schemeClr val="bg1"/>
                </a:solidFill>
                <a:effectLst/>
                <a:highlight>
                  <a:srgbClr val="C0C0C0"/>
                </a:highlight>
                <a:latin typeface="Consolas" panose="020B0609020204030204" pitchFamily="49" charset="0"/>
              </a:rPr>
              <a:t>("button has been clicked")</a:t>
            </a:r>
          </a:p>
          <a:p>
            <a:pPr marL="0" indent="0">
              <a:buNone/>
            </a:pPr>
            <a:r>
              <a:rPr lang="en-US" sz="1800" dirty="0">
                <a:solidFill>
                  <a:srgbClr val="777164"/>
                </a:solidFill>
              </a:rPr>
              <a:t>First we have created the push button in which we have give text and parent or widget then we have </a:t>
            </a:r>
          </a:p>
          <a:p>
            <a:pPr marL="0" indent="0">
              <a:buNone/>
            </a:pPr>
            <a:r>
              <a:rPr lang="en-US" sz="1800" dirty="0" err="1">
                <a:solidFill>
                  <a:srgbClr val="777164"/>
                </a:solidFill>
              </a:rPr>
              <a:t>Intialize</a:t>
            </a:r>
            <a:r>
              <a:rPr lang="en-US" sz="1800" dirty="0">
                <a:solidFill>
                  <a:srgbClr val="777164"/>
                </a:solidFill>
              </a:rPr>
              <a:t> a text label  and set its size and position and </a:t>
            </a:r>
            <a:r>
              <a:rPr lang="en-US" sz="1800" b="0" dirty="0" err="1">
                <a:solidFill>
                  <a:schemeClr val="bg1"/>
                </a:solidFill>
                <a:effectLst/>
                <a:highlight>
                  <a:srgbClr val="C0C0C0"/>
                </a:highlight>
                <a:latin typeface="Consolas" panose="020B0609020204030204" pitchFamily="49" charset="0"/>
              </a:rPr>
              <a:t>button.clicked.connect</a:t>
            </a:r>
            <a:r>
              <a:rPr lang="en-US" sz="1800" b="0" dirty="0">
                <a:solidFill>
                  <a:schemeClr val="bg1"/>
                </a:solidFill>
                <a:effectLst/>
                <a:highlight>
                  <a:srgbClr val="C0C0C0"/>
                </a:highlight>
                <a:latin typeface="Consolas" panose="020B0609020204030204" pitchFamily="49" charset="0"/>
              </a:rPr>
              <a:t> </a:t>
            </a:r>
            <a:r>
              <a:rPr lang="en-US" sz="1800" b="0" dirty="0">
                <a:solidFill>
                  <a:srgbClr val="777164"/>
                </a:solidFill>
                <a:effectLst/>
                <a:latin typeface="Consolas" panose="020B0609020204030204" pitchFamily="49" charset="0"/>
              </a:rPr>
              <a:t>is catching </a:t>
            </a:r>
          </a:p>
          <a:p>
            <a:pPr marL="0" indent="0">
              <a:buNone/>
            </a:pPr>
            <a:r>
              <a:rPr lang="en-US" sz="1800" dirty="0">
                <a:solidFill>
                  <a:srgbClr val="777164"/>
                </a:solidFill>
              </a:rPr>
              <a:t>The signal and calling our </a:t>
            </a:r>
            <a:r>
              <a:rPr lang="en-US" sz="1800" b="0" dirty="0">
                <a:solidFill>
                  <a:srgbClr val="777164"/>
                </a:solidFill>
                <a:effectLst/>
                <a:highlight>
                  <a:srgbClr val="C0C0C0"/>
                </a:highlight>
                <a:latin typeface="Consolas" panose="020B0609020204030204" pitchFamily="49" charset="0"/>
              </a:rPr>
              <a:t> </a:t>
            </a:r>
            <a:r>
              <a:rPr lang="en-US" sz="1800" b="0" dirty="0" err="1">
                <a:solidFill>
                  <a:schemeClr val="bg1"/>
                </a:solidFill>
                <a:effectLst/>
                <a:highlight>
                  <a:srgbClr val="C0C0C0"/>
                </a:highlight>
                <a:latin typeface="Consolas" panose="020B0609020204030204" pitchFamily="49" charset="0"/>
              </a:rPr>
              <a:t>show_on_click</a:t>
            </a:r>
            <a:r>
              <a:rPr lang="en-US" sz="1800" b="0" dirty="0">
                <a:solidFill>
                  <a:schemeClr val="bg1"/>
                </a:solidFill>
                <a:effectLst/>
                <a:highlight>
                  <a:srgbClr val="C0C0C0"/>
                </a:highlight>
                <a:latin typeface="Consolas" panose="020B0609020204030204" pitchFamily="49" charset="0"/>
              </a:rPr>
              <a:t> </a:t>
            </a:r>
            <a:r>
              <a:rPr lang="en-US" sz="1600" b="0" dirty="0">
                <a:solidFill>
                  <a:srgbClr val="777164"/>
                </a:solidFill>
                <a:effectLst/>
                <a:latin typeface="Consolas" panose="020B0609020204030204" pitchFamily="49" charset="0"/>
              </a:rPr>
              <a:t>which set the text to </a:t>
            </a:r>
            <a:r>
              <a:rPr lang="en-US" sz="1600" b="0" dirty="0">
                <a:solidFill>
                  <a:schemeClr val="bg1"/>
                </a:solidFill>
                <a:effectLst/>
                <a:highlight>
                  <a:srgbClr val="C0C0C0"/>
                </a:highlight>
                <a:latin typeface="Consolas" panose="020B0609020204030204" pitchFamily="49" charset="0"/>
              </a:rPr>
              <a:t>button has been clicked</a:t>
            </a:r>
            <a:endParaRPr lang="en-US" sz="1600" dirty="0">
              <a:solidFill>
                <a:schemeClr val="bg1"/>
              </a:solidFill>
              <a:latin typeface="Consolas" panose="020B0609020204030204" pitchFamily="49" charset="0"/>
            </a:endParaRPr>
          </a:p>
          <a:p>
            <a:pPr marL="0" indent="0">
              <a:buNone/>
            </a:pPr>
            <a:r>
              <a:rPr lang="en-US" sz="1800" dirty="0">
                <a:solidFill>
                  <a:schemeClr val="bg1"/>
                </a:solidFill>
              </a:rPr>
              <a:t>    </a:t>
            </a:r>
          </a:p>
          <a:p>
            <a:pPr marL="0" indent="0">
              <a:buNone/>
            </a:pPr>
            <a:endParaRPr lang="en-US" sz="1800" dirty="0">
              <a:solidFill>
                <a:schemeClr val="bg1"/>
              </a:solidFill>
            </a:endParaRPr>
          </a:p>
        </p:txBody>
      </p:sp>
      <p:pic>
        <p:nvPicPr>
          <p:cNvPr id="5" name="Picture 4">
            <a:extLst>
              <a:ext uri="{FF2B5EF4-FFF2-40B4-BE49-F238E27FC236}">
                <a16:creationId xmlns:a16="http://schemas.microsoft.com/office/drawing/2014/main" id="{8BFB9A44-8EB0-417B-909F-671F523D5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861" y="1046730"/>
            <a:ext cx="3648075" cy="952500"/>
          </a:xfrm>
          <a:prstGeom prst="rect">
            <a:avLst/>
          </a:prstGeom>
        </p:spPr>
      </p:pic>
      <p:pic>
        <p:nvPicPr>
          <p:cNvPr id="6" name="Piaic Application 2023-03-03 23-25-19">
            <a:hlinkClick r:id="" action="ppaction://media"/>
            <a:extLst>
              <a:ext uri="{FF2B5EF4-FFF2-40B4-BE49-F238E27FC236}">
                <a16:creationId xmlns:a16="http://schemas.microsoft.com/office/drawing/2014/main" id="{9FF20D53-891F-4DA1-BD29-EA93BF29EA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8160" y="4765464"/>
            <a:ext cx="3388567" cy="1588391"/>
          </a:xfrm>
          <a:prstGeom prst="rect">
            <a:avLst/>
          </a:prstGeom>
        </p:spPr>
      </p:pic>
    </p:spTree>
    <p:extLst>
      <p:ext uri="{BB962C8B-B14F-4D97-AF65-F5344CB8AC3E}">
        <p14:creationId xmlns:p14="http://schemas.microsoft.com/office/powerpoint/2010/main" val="230450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A7CD-935C-4B64-B93B-5DA2E0F56671}"/>
              </a:ext>
            </a:extLst>
          </p:cNvPr>
          <p:cNvSpPr>
            <a:spLocks noGrp="1"/>
          </p:cNvSpPr>
          <p:nvPr>
            <p:ph type="title"/>
          </p:nvPr>
        </p:nvSpPr>
        <p:spPr>
          <a:xfrm>
            <a:off x="838200" y="94537"/>
            <a:ext cx="10515600" cy="791871"/>
          </a:xfrm>
        </p:spPr>
        <p:txBody>
          <a:bodyPr/>
          <a:lstStyle/>
          <a:p>
            <a:pPr algn="ctr"/>
            <a:r>
              <a:rPr lang="en-US" b="1" dirty="0">
                <a:solidFill>
                  <a:srgbClr val="484240"/>
                </a:solidFill>
                <a:latin typeface="Arial" panose="020B0604020202020204" pitchFamily="34" charset="0"/>
                <a:cs typeface="Arial" panose="020B0604020202020204" pitchFamily="34" charset="0"/>
              </a:rPr>
              <a:t>layout</a:t>
            </a:r>
          </a:p>
        </p:txBody>
      </p:sp>
      <p:sp>
        <p:nvSpPr>
          <p:cNvPr id="3" name="Content Placeholder 2">
            <a:extLst>
              <a:ext uri="{FF2B5EF4-FFF2-40B4-BE49-F238E27FC236}">
                <a16:creationId xmlns:a16="http://schemas.microsoft.com/office/drawing/2014/main" id="{80BB79A4-BC92-4C5F-976E-6B2F4E1A96D4}"/>
              </a:ext>
            </a:extLst>
          </p:cNvPr>
          <p:cNvSpPr>
            <a:spLocks noGrp="1"/>
          </p:cNvSpPr>
          <p:nvPr>
            <p:ph idx="1"/>
          </p:nvPr>
        </p:nvSpPr>
        <p:spPr>
          <a:xfrm>
            <a:off x="0" y="783772"/>
            <a:ext cx="12192000" cy="6074228"/>
          </a:xfrm>
        </p:spPr>
        <p:txBody>
          <a:bodyPr>
            <a:normAutofit/>
          </a:bodyPr>
          <a:lstStyle/>
          <a:p>
            <a:pPr marL="0" indent="0">
              <a:buNone/>
            </a:pPr>
            <a:r>
              <a:rPr lang="en-US" sz="1600" b="0" i="0" dirty="0">
                <a:solidFill>
                  <a:srgbClr val="777164"/>
                </a:solidFill>
                <a:effectLst/>
                <a:latin typeface="Söhne"/>
              </a:rPr>
              <a:t>Layouts: used to organize the widgets within a window, such as </a:t>
            </a:r>
            <a:r>
              <a:rPr lang="en-US" sz="1600" b="0" i="0" dirty="0" err="1">
                <a:solidFill>
                  <a:srgbClr val="777164"/>
                </a:solidFill>
                <a:effectLst/>
                <a:latin typeface="Söhne"/>
              </a:rPr>
              <a:t>QHBoxLayout</a:t>
            </a:r>
            <a:r>
              <a:rPr lang="en-US" sz="1600" b="0" i="0" dirty="0">
                <a:solidFill>
                  <a:srgbClr val="777164"/>
                </a:solidFill>
                <a:effectLst/>
                <a:latin typeface="Söhne"/>
              </a:rPr>
              <a:t> and </a:t>
            </a:r>
            <a:r>
              <a:rPr lang="en-US" sz="1600" b="0" i="0" dirty="0" err="1">
                <a:solidFill>
                  <a:srgbClr val="777164"/>
                </a:solidFill>
                <a:effectLst/>
                <a:latin typeface="Söhne"/>
              </a:rPr>
              <a:t>QVBoxLayout</a:t>
            </a:r>
            <a:r>
              <a:rPr lang="en-US" sz="1600" dirty="0">
                <a:solidFill>
                  <a:srgbClr val="777164"/>
                </a:solidFill>
                <a:latin typeface="Söhne"/>
              </a:rPr>
              <a:t> </a:t>
            </a:r>
            <a:r>
              <a:rPr lang="en-US" sz="1600" dirty="0" err="1">
                <a:solidFill>
                  <a:srgbClr val="777164"/>
                </a:solidFill>
                <a:latin typeface="Söhne"/>
              </a:rPr>
              <a:t>etc.</a:t>
            </a:r>
            <a:r>
              <a:rPr lang="en-US" sz="1600" b="0" i="0" dirty="0" err="1">
                <a:solidFill>
                  <a:srgbClr val="777164"/>
                </a:solidFill>
                <a:effectLst/>
                <a:latin typeface="Söhne"/>
              </a:rPr>
              <a:t>They</a:t>
            </a:r>
            <a:r>
              <a:rPr lang="en-US" sz="1600" b="0" i="0" dirty="0">
                <a:solidFill>
                  <a:srgbClr val="777164"/>
                </a:solidFill>
                <a:effectLst/>
                <a:latin typeface="Söhne"/>
              </a:rPr>
              <a:t> make it easier to create a consistent and professional-looking user interface.</a:t>
            </a:r>
          </a:p>
          <a:p>
            <a:pPr marL="0" indent="0">
              <a:buNone/>
            </a:pPr>
            <a:r>
              <a:rPr lang="en-US" sz="1600" dirty="0">
                <a:solidFill>
                  <a:srgbClr val="777164"/>
                </a:solidFill>
                <a:latin typeface="Söhne"/>
              </a:rPr>
              <a:t>Why we need layout? In previous slide we have to give the position of the widgets in orders to see and place the properly ,Layout does that work for us example</a:t>
            </a:r>
          </a:p>
          <a:p>
            <a:pPr marL="0" indent="0">
              <a:buNone/>
            </a:pPr>
            <a:r>
              <a:rPr lang="en-US" sz="1600" b="0" i="0" dirty="0">
                <a:solidFill>
                  <a:srgbClr val="777164"/>
                </a:solidFill>
                <a:effectLst/>
                <a:latin typeface="Söhne"/>
              </a:rPr>
              <a:t>There are several types of layouts available in PyQt5:</a:t>
            </a:r>
          </a:p>
          <a:p>
            <a:r>
              <a:rPr lang="en-US" sz="1600" b="0" i="0" dirty="0" err="1">
                <a:solidFill>
                  <a:srgbClr val="777164"/>
                </a:solidFill>
                <a:effectLst/>
                <a:latin typeface="Söhne"/>
              </a:rPr>
              <a:t>QVBoxLayout</a:t>
            </a:r>
            <a:r>
              <a:rPr lang="en-US" sz="1600" b="0" i="0" dirty="0">
                <a:solidFill>
                  <a:srgbClr val="777164"/>
                </a:solidFill>
                <a:effectLst/>
                <a:latin typeface="Söhne"/>
              </a:rPr>
              <a:t> - A vertical layout arranges widgets vertically from top to bottom.</a:t>
            </a:r>
          </a:p>
          <a:p>
            <a:pPr marL="0" indent="0">
              <a:buNone/>
            </a:pPr>
            <a:r>
              <a:rPr lang="en-US" sz="1400" dirty="0">
                <a:solidFill>
                  <a:srgbClr val="777164"/>
                </a:solidFill>
                <a:latin typeface="Söhne"/>
              </a:rPr>
              <a:t>      </a:t>
            </a:r>
            <a:r>
              <a:rPr lang="en-US" sz="1600" dirty="0">
                <a:solidFill>
                  <a:srgbClr val="777164"/>
                </a:solidFill>
                <a:latin typeface="Söhne"/>
              </a:rPr>
              <a:t>it is also imported  same as widgets </a:t>
            </a:r>
            <a:endParaRPr lang="en-US" sz="1600" b="0" i="0" dirty="0">
              <a:solidFill>
                <a:srgbClr val="777164"/>
              </a:solidFill>
              <a:effectLst/>
              <a:latin typeface="Söhne"/>
            </a:endParaRPr>
          </a:p>
          <a:p>
            <a:pPr marL="0" indent="0">
              <a:buNone/>
            </a:pPr>
            <a:r>
              <a:rPr lang="en-US" sz="1600" dirty="0">
                <a:solidFill>
                  <a:srgbClr val="777164"/>
                </a:solidFill>
                <a:latin typeface="Söhne"/>
              </a:rPr>
              <a:t>     </a:t>
            </a:r>
            <a:r>
              <a:rPr lang="en-US" sz="1100" b="0" dirty="0">
                <a:solidFill>
                  <a:schemeClr val="bg1"/>
                </a:solidFill>
                <a:effectLst/>
                <a:highlight>
                  <a:srgbClr val="C0C0C0"/>
                </a:highlight>
                <a:latin typeface="Consolas" panose="020B0609020204030204" pitchFamily="49" charset="0"/>
              </a:rPr>
              <a:t>from PyQt5.QtWidgets import </a:t>
            </a:r>
            <a:r>
              <a:rPr lang="en-US" sz="900" b="0" dirty="0" err="1">
                <a:solidFill>
                  <a:schemeClr val="bg1"/>
                </a:solidFill>
                <a:effectLst/>
                <a:highlight>
                  <a:srgbClr val="C0C0C0"/>
                </a:highlight>
                <a:latin typeface="Consolas" panose="020B0609020204030204" pitchFamily="49" charset="0"/>
              </a:rPr>
              <a:t>QVBoxLayout</a:t>
            </a:r>
            <a:endParaRPr lang="en-US" sz="900" b="0" dirty="0">
              <a:solidFill>
                <a:schemeClr val="bg1"/>
              </a:solidFill>
              <a:effectLst/>
              <a:highlight>
                <a:srgbClr val="C0C0C0"/>
              </a:highlight>
              <a:latin typeface="Consolas" panose="020B0609020204030204" pitchFamily="49" charset="0"/>
            </a:endParaRPr>
          </a:p>
          <a:p>
            <a:pPr marL="0" indent="0">
              <a:buNone/>
            </a:pPr>
            <a:r>
              <a:rPr lang="en-US" sz="1400" dirty="0">
                <a:solidFill>
                  <a:srgbClr val="777164"/>
                </a:solidFill>
                <a:latin typeface="Consolas" panose="020B0609020204030204" pitchFamily="49" charset="0"/>
              </a:rPr>
              <a:t>After importing it al the syntax is same just change the QMainWindow to </a:t>
            </a:r>
            <a:r>
              <a:rPr lang="en-US" sz="1400" dirty="0" err="1">
                <a:solidFill>
                  <a:srgbClr val="777164"/>
                </a:solidFill>
                <a:latin typeface="Consolas" panose="020B0609020204030204" pitchFamily="49" charset="0"/>
              </a:rPr>
              <a:t>QWidget</a:t>
            </a:r>
            <a:r>
              <a:rPr lang="en-US" sz="1400" dirty="0">
                <a:solidFill>
                  <a:srgbClr val="777164"/>
                </a:solidFill>
                <a:latin typeface="Consolas" panose="020B0609020204030204" pitchFamily="49" charset="0"/>
              </a:rPr>
              <a:t> </a:t>
            </a:r>
          </a:p>
          <a:p>
            <a:pPr marL="0" indent="0">
              <a:buNone/>
            </a:pPr>
            <a:r>
              <a:rPr lang="en-US" sz="900" b="0" dirty="0">
                <a:solidFill>
                  <a:schemeClr val="bg1"/>
                </a:solidFill>
                <a:effectLst/>
                <a:latin typeface="Consolas" panose="020B0609020204030204" pitchFamily="49" charset="0"/>
              </a:rPr>
              <a:t>    </a:t>
            </a:r>
            <a:r>
              <a:rPr lang="en-US" sz="1100" b="0" dirty="0" err="1">
                <a:solidFill>
                  <a:schemeClr val="bg1"/>
                </a:solidFill>
                <a:effectLst/>
                <a:highlight>
                  <a:srgbClr val="C0C0C0"/>
                </a:highlight>
                <a:latin typeface="Consolas" panose="020B0609020204030204" pitchFamily="49" charset="0"/>
              </a:rPr>
              <a:t>self.setWindowTitle</a:t>
            </a:r>
            <a:r>
              <a:rPr lang="en-US" sz="1100" b="0" dirty="0">
                <a:solidFill>
                  <a:schemeClr val="bg1"/>
                </a:solidFill>
                <a:effectLst/>
                <a:highlight>
                  <a:srgbClr val="C0C0C0"/>
                </a:highlight>
                <a:latin typeface="Consolas" panose="020B0609020204030204" pitchFamily="49" charset="0"/>
              </a:rPr>
              <a:t>("</a:t>
            </a:r>
            <a:r>
              <a:rPr lang="en-US" sz="1100" b="0" dirty="0" err="1">
                <a:solidFill>
                  <a:schemeClr val="bg1"/>
                </a:solidFill>
                <a:effectLst/>
                <a:highlight>
                  <a:srgbClr val="C0C0C0"/>
                </a:highlight>
                <a:latin typeface="Consolas" panose="020B0609020204030204" pitchFamily="49" charset="0"/>
              </a:rPr>
              <a:t>Piaic</a:t>
            </a:r>
            <a:r>
              <a:rPr lang="en-US" sz="1100" b="0" dirty="0">
                <a:solidFill>
                  <a:schemeClr val="bg1"/>
                </a:solidFill>
                <a:effectLst/>
                <a:highlight>
                  <a:srgbClr val="C0C0C0"/>
                </a:highlight>
                <a:latin typeface="Consolas" panose="020B0609020204030204" pitchFamily="49" charset="0"/>
              </a:rPr>
              <a:t> Application")</a:t>
            </a:r>
          </a:p>
          <a:p>
            <a:pPr marL="0" indent="0">
              <a:buNone/>
            </a:pPr>
            <a:r>
              <a:rPr lang="en-US" sz="1100" dirty="0">
                <a:solidFill>
                  <a:schemeClr val="bg1"/>
                </a:solidFill>
                <a:highlight>
                  <a:srgbClr val="C0C0C0"/>
                </a:highlight>
                <a:latin typeface="Consolas" panose="020B0609020204030204" pitchFamily="49" charset="0"/>
              </a:rPr>
              <a:t>    </a:t>
            </a:r>
            <a:r>
              <a:rPr lang="en-US" sz="1100" b="0" dirty="0" err="1">
                <a:solidFill>
                  <a:schemeClr val="bg1"/>
                </a:solidFill>
                <a:effectLst/>
                <a:highlight>
                  <a:srgbClr val="C0C0C0"/>
                </a:highlight>
                <a:latin typeface="Consolas" panose="020B0609020204030204" pitchFamily="49" charset="0"/>
              </a:rPr>
              <a:t>self.setLayout</a:t>
            </a:r>
            <a:r>
              <a:rPr lang="en-US" sz="1100" b="0" dirty="0">
                <a:solidFill>
                  <a:schemeClr val="bg1"/>
                </a:solidFill>
                <a:effectLst/>
                <a:highlight>
                  <a:srgbClr val="C0C0C0"/>
                </a:highlight>
                <a:latin typeface="Consolas" panose="020B0609020204030204" pitchFamily="49" charset="0"/>
              </a:rPr>
              <a:t>(</a:t>
            </a:r>
            <a:r>
              <a:rPr lang="en-US" sz="1100" b="0" dirty="0" err="1">
                <a:solidFill>
                  <a:schemeClr val="bg1"/>
                </a:solidFill>
                <a:effectLst/>
                <a:highlight>
                  <a:srgbClr val="C0C0C0"/>
                </a:highlight>
                <a:latin typeface="Consolas" panose="020B0609020204030204" pitchFamily="49" charset="0"/>
              </a:rPr>
              <a:t>QVBoxLayout</a:t>
            </a:r>
            <a:r>
              <a:rPr lang="en-US" sz="1100" b="0" dirty="0">
                <a:solidFill>
                  <a:schemeClr val="bg1"/>
                </a:solidFill>
                <a:effectLst/>
                <a:highlight>
                  <a:srgbClr val="C0C0C0"/>
                </a:highlight>
                <a:latin typeface="Consolas" panose="020B0609020204030204" pitchFamily="49" charset="0"/>
              </a:rPr>
              <a:t>())</a:t>
            </a:r>
          </a:p>
          <a:p>
            <a:pPr marL="0" indent="0">
              <a:buNone/>
            </a:pPr>
            <a:r>
              <a:rPr lang="en-US" sz="1100" dirty="0">
                <a:solidFill>
                  <a:schemeClr val="bg1"/>
                </a:solidFill>
                <a:highlight>
                  <a:srgbClr val="C0C0C0"/>
                </a:highlight>
                <a:latin typeface="Consolas" panose="020B0609020204030204" pitchFamily="49" charset="0"/>
              </a:rPr>
              <a:t>    </a:t>
            </a:r>
            <a:r>
              <a:rPr lang="en-US" sz="1100" b="0" dirty="0">
                <a:solidFill>
                  <a:schemeClr val="bg1"/>
                </a:solidFill>
                <a:effectLst/>
                <a:highlight>
                  <a:srgbClr val="C0C0C0"/>
                </a:highlight>
                <a:latin typeface="Consolas" panose="020B0609020204030204" pitchFamily="49" charset="0"/>
              </a:rPr>
              <a:t>button = QPushButton("Hello")</a:t>
            </a:r>
          </a:p>
          <a:p>
            <a:pPr marL="0" indent="0">
              <a:buNone/>
            </a:pPr>
            <a:r>
              <a:rPr lang="en-US" sz="1100" dirty="0">
                <a:solidFill>
                  <a:schemeClr val="bg1"/>
                </a:solidFill>
                <a:highlight>
                  <a:srgbClr val="C0C0C0"/>
                </a:highlight>
                <a:latin typeface="Consolas" panose="020B0609020204030204" pitchFamily="49" charset="0"/>
              </a:rPr>
              <a:t>    </a:t>
            </a:r>
            <a:r>
              <a:rPr lang="en-US" sz="1100" b="0" dirty="0" err="1">
                <a:solidFill>
                  <a:schemeClr val="bg1"/>
                </a:solidFill>
                <a:effectLst/>
                <a:highlight>
                  <a:srgbClr val="C0C0C0"/>
                </a:highlight>
                <a:latin typeface="Consolas" panose="020B0609020204030204" pitchFamily="49" charset="0"/>
              </a:rPr>
              <a:t>self.label</a:t>
            </a:r>
            <a:r>
              <a:rPr lang="en-US" sz="1100" b="0" dirty="0">
                <a:solidFill>
                  <a:schemeClr val="bg1"/>
                </a:solidFill>
                <a:effectLst/>
                <a:highlight>
                  <a:srgbClr val="C0C0C0"/>
                </a:highlight>
                <a:latin typeface="Consolas" panose="020B0609020204030204" pitchFamily="49" charset="0"/>
              </a:rPr>
              <a:t> = </a:t>
            </a:r>
            <a:r>
              <a:rPr lang="en-US" sz="1100" b="0" dirty="0" err="1">
                <a:solidFill>
                  <a:schemeClr val="bg1"/>
                </a:solidFill>
                <a:effectLst/>
                <a:highlight>
                  <a:srgbClr val="C0C0C0"/>
                </a:highlight>
                <a:latin typeface="Consolas" panose="020B0609020204030204" pitchFamily="49" charset="0"/>
              </a:rPr>
              <a:t>QLabel</a:t>
            </a:r>
            <a:r>
              <a:rPr lang="en-US" sz="1100" b="0" dirty="0">
                <a:solidFill>
                  <a:schemeClr val="bg1"/>
                </a:solidFill>
                <a:effectLst/>
                <a:highlight>
                  <a:srgbClr val="C0C0C0"/>
                </a:highlight>
                <a:latin typeface="Consolas" panose="020B0609020204030204" pitchFamily="49" charset="0"/>
              </a:rPr>
              <a:t>()</a:t>
            </a:r>
          </a:p>
          <a:p>
            <a:pPr marL="0" indent="0">
              <a:buNone/>
            </a:pPr>
            <a:r>
              <a:rPr lang="en-US" sz="1100" dirty="0">
                <a:solidFill>
                  <a:schemeClr val="bg1"/>
                </a:solidFill>
                <a:highlight>
                  <a:srgbClr val="C0C0C0"/>
                </a:highlight>
                <a:latin typeface="Consolas" panose="020B0609020204030204" pitchFamily="49" charset="0"/>
              </a:rPr>
              <a:t>    </a:t>
            </a:r>
            <a:r>
              <a:rPr lang="en-US" sz="1100" b="0" dirty="0" err="1">
                <a:solidFill>
                  <a:schemeClr val="bg1"/>
                </a:solidFill>
                <a:effectLst/>
                <a:highlight>
                  <a:srgbClr val="C0C0C0"/>
                </a:highlight>
                <a:latin typeface="Consolas" panose="020B0609020204030204" pitchFamily="49" charset="0"/>
              </a:rPr>
              <a:t>self.layout</a:t>
            </a:r>
            <a:r>
              <a:rPr lang="en-US" sz="1100" b="0" dirty="0">
                <a:solidFill>
                  <a:schemeClr val="bg1"/>
                </a:solidFill>
                <a:effectLst/>
                <a:highlight>
                  <a:srgbClr val="C0C0C0"/>
                </a:highlight>
                <a:latin typeface="Consolas" panose="020B0609020204030204" pitchFamily="49" charset="0"/>
              </a:rPr>
              <a:t>().</a:t>
            </a:r>
            <a:r>
              <a:rPr lang="en-US" sz="1100" b="0" dirty="0" err="1">
                <a:solidFill>
                  <a:schemeClr val="bg1"/>
                </a:solidFill>
                <a:effectLst/>
                <a:highlight>
                  <a:srgbClr val="C0C0C0"/>
                </a:highlight>
                <a:latin typeface="Consolas" panose="020B0609020204030204" pitchFamily="49" charset="0"/>
              </a:rPr>
              <a:t>addWidget</a:t>
            </a:r>
            <a:r>
              <a:rPr lang="en-US" sz="1100" b="0" dirty="0">
                <a:solidFill>
                  <a:schemeClr val="bg1"/>
                </a:solidFill>
                <a:effectLst/>
                <a:highlight>
                  <a:srgbClr val="C0C0C0"/>
                </a:highlight>
                <a:latin typeface="Consolas" panose="020B0609020204030204" pitchFamily="49" charset="0"/>
              </a:rPr>
              <a:t>(button)</a:t>
            </a:r>
          </a:p>
          <a:p>
            <a:pPr marL="0" indent="0">
              <a:buNone/>
            </a:pPr>
            <a:r>
              <a:rPr lang="en-US" sz="1100" dirty="0">
                <a:solidFill>
                  <a:schemeClr val="bg1"/>
                </a:solidFill>
                <a:highlight>
                  <a:srgbClr val="C0C0C0"/>
                </a:highlight>
                <a:latin typeface="Consolas" panose="020B0609020204030204" pitchFamily="49" charset="0"/>
              </a:rPr>
              <a:t>    </a:t>
            </a:r>
            <a:r>
              <a:rPr lang="en-US" sz="1100" b="0" dirty="0" err="1">
                <a:solidFill>
                  <a:schemeClr val="bg1"/>
                </a:solidFill>
                <a:effectLst/>
                <a:highlight>
                  <a:srgbClr val="C0C0C0"/>
                </a:highlight>
                <a:latin typeface="Consolas" panose="020B0609020204030204" pitchFamily="49" charset="0"/>
              </a:rPr>
              <a:t>self.layout</a:t>
            </a:r>
            <a:r>
              <a:rPr lang="en-US" sz="1100" b="0" dirty="0">
                <a:solidFill>
                  <a:schemeClr val="bg1"/>
                </a:solidFill>
                <a:effectLst/>
                <a:highlight>
                  <a:srgbClr val="C0C0C0"/>
                </a:highlight>
                <a:latin typeface="Consolas" panose="020B0609020204030204" pitchFamily="49" charset="0"/>
              </a:rPr>
              <a:t>().</a:t>
            </a:r>
            <a:r>
              <a:rPr lang="en-US" sz="1100" b="0" dirty="0" err="1">
                <a:solidFill>
                  <a:schemeClr val="bg1"/>
                </a:solidFill>
                <a:effectLst/>
                <a:highlight>
                  <a:srgbClr val="C0C0C0"/>
                </a:highlight>
                <a:latin typeface="Consolas" panose="020B0609020204030204" pitchFamily="49" charset="0"/>
              </a:rPr>
              <a:t>addWidget</a:t>
            </a:r>
            <a:r>
              <a:rPr lang="en-US" sz="1100" b="0" dirty="0">
                <a:solidFill>
                  <a:schemeClr val="bg1"/>
                </a:solidFill>
                <a:effectLst/>
                <a:highlight>
                  <a:srgbClr val="C0C0C0"/>
                </a:highlight>
                <a:latin typeface="Consolas" panose="020B0609020204030204" pitchFamily="49" charset="0"/>
              </a:rPr>
              <a:t>(</a:t>
            </a:r>
            <a:r>
              <a:rPr lang="en-US" sz="1100" b="0" dirty="0" err="1">
                <a:solidFill>
                  <a:schemeClr val="bg1"/>
                </a:solidFill>
                <a:effectLst/>
                <a:highlight>
                  <a:srgbClr val="C0C0C0"/>
                </a:highlight>
                <a:latin typeface="Consolas" panose="020B0609020204030204" pitchFamily="49" charset="0"/>
              </a:rPr>
              <a:t>self.label</a:t>
            </a:r>
            <a:r>
              <a:rPr lang="en-US" sz="1100" b="0" dirty="0">
                <a:solidFill>
                  <a:schemeClr val="bg1"/>
                </a:solidFill>
                <a:effectLst/>
                <a:highlight>
                  <a:srgbClr val="C0C0C0"/>
                </a:highlight>
                <a:latin typeface="Consolas" panose="020B0609020204030204" pitchFamily="49" charset="0"/>
              </a:rPr>
              <a:t>)</a:t>
            </a:r>
          </a:p>
          <a:p>
            <a:pPr marL="0" indent="0">
              <a:buNone/>
            </a:pPr>
            <a:r>
              <a:rPr lang="en-US" sz="1400" dirty="0">
                <a:solidFill>
                  <a:srgbClr val="777164"/>
                </a:solidFill>
                <a:latin typeface="Consolas" panose="020B0609020204030204" pitchFamily="49" charset="0"/>
              </a:rPr>
              <a:t>First we set layout to vertical layout and add our widgets to layout and horizontal layout will also work same it just arranges widgets horizontally left to right</a:t>
            </a:r>
            <a:endParaRPr lang="en-US" sz="1400" b="0" dirty="0">
              <a:solidFill>
                <a:srgbClr val="777164"/>
              </a:solidFill>
              <a:effectLst/>
              <a:latin typeface="Consolas" panose="020B0609020204030204" pitchFamily="49" charset="0"/>
            </a:endParaRPr>
          </a:p>
          <a:p>
            <a:pPr marL="0" indent="0">
              <a:buNone/>
            </a:pPr>
            <a:r>
              <a:rPr lang="en-US" sz="1100" b="0" dirty="0">
                <a:solidFill>
                  <a:srgbClr val="777164"/>
                </a:solidFill>
                <a:effectLst/>
                <a:latin typeface="Consolas" panose="020B0609020204030204" pitchFamily="49" charset="0"/>
              </a:rPr>
              <a:t> </a:t>
            </a:r>
          </a:p>
          <a:p>
            <a:pPr marL="0" indent="0">
              <a:buNone/>
            </a:pPr>
            <a:r>
              <a:rPr lang="en-US" sz="1400" b="1" dirty="0">
                <a:solidFill>
                  <a:srgbClr val="777164"/>
                </a:solidFill>
                <a:effectLst/>
                <a:latin typeface="Consolas" panose="020B0609020204030204" pitchFamily="49" charset="0"/>
              </a:rPr>
              <a:t>Horizontal Layout example:                                     Grid layout:</a:t>
            </a:r>
          </a:p>
          <a:p>
            <a:pPr marL="0" indent="0">
              <a:buNone/>
            </a:pPr>
            <a:r>
              <a:rPr lang="en-US" sz="900" b="1" dirty="0">
                <a:solidFill>
                  <a:schemeClr val="bg1"/>
                </a:solidFill>
                <a:effectLst/>
                <a:highlight>
                  <a:srgbClr val="C0C0C0"/>
                </a:highlight>
                <a:latin typeface="Consolas" panose="020B0609020204030204" pitchFamily="49" charset="0"/>
              </a:rPr>
              <a:t>	</a:t>
            </a:r>
            <a:r>
              <a:rPr lang="en-US" sz="900" b="1" dirty="0">
                <a:solidFill>
                  <a:srgbClr val="777164"/>
                </a:solidFill>
                <a:effectLst/>
                <a:latin typeface="Consolas" panose="020B0609020204030204" pitchFamily="49" charset="0"/>
              </a:rPr>
              <a:t>                                                                                        (require row and column)</a:t>
            </a:r>
          </a:p>
          <a:p>
            <a:pPr marL="0" indent="0">
              <a:buNone/>
            </a:pPr>
            <a:endParaRPr lang="en-US" sz="900" b="0" dirty="0">
              <a:solidFill>
                <a:schemeClr val="bg1"/>
              </a:solidFill>
              <a:effectLst/>
              <a:highlight>
                <a:srgbClr val="C0C0C0"/>
              </a:highlight>
              <a:latin typeface="Consolas" panose="020B0609020204030204" pitchFamily="49" charset="0"/>
            </a:endParaRPr>
          </a:p>
          <a:p>
            <a:pPr marL="0" indent="0">
              <a:buNone/>
            </a:pPr>
            <a:endParaRPr lang="en-US" sz="900" b="0" dirty="0">
              <a:solidFill>
                <a:schemeClr val="bg1"/>
              </a:solidFill>
              <a:effectLst/>
              <a:highlight>
                <a:srgbClr val="C0C0C0"/>
              </a:highlight>
              <a:latin typeface="Consolas" panose="020B0609020204030204" pitchFamily="49" charset="0"/>
            </a:endParaRPr>
          </a:p>
          <a:p>
            <a:pPr marL="0" indent="0">
              <a:buNone/>
            </a:pPr>
            <a:endParaRPr lang="en-US" sz="1100" b="0" dirty="0">
              <a:solidFill>
                <a:srgbClr val="D4D4D4"/>
              </a:solidFill>
              <a:effectLst/>
              <a:latin typeface="Consolas" panose="020B0609020204030204" pitchFamily="49" charset="0"/>
            </a:endParaRPr>
          </a:p>
          <a:p>
            <a:pPr marL="0" indent="0">
              <a:buNone/>
            </a:pPr>
            <a:endParaRPr lang="en-US" sz="1600" b="0" i="0" dirty="0">
              <a:solidFill>
                <a:srgbClr val="777164"/>
              </a:solidFill>
              <a:effectLst/>
              <a:latin typeface="Söhne"/>
            </a:endParaRPr>
          </a:p>
          <a:p>
            <a:pPr marL="0" indent="0">
              <a:buNone/>
            </a:pPr>
            <a:endParaRPr lang="en-US" sz="1600" dirty="0">
              <a:solidFill>
                <a:srgbClr val="777164"/>
              </a:solidFill>
              <a:latin typeface="Söhne"/>
            </a:endParaRPr>
          </a:p>
          <a:p>
            <a:pPr marL="0" indent="0">
              <a:buNone/>
            </a:pPr>
            <a:endParaRPr lang="en-US" sz="1600" dirty="0">
              <a:solidFill>
                <a:srgbClr val="777164"/>
              </a:solidFill>
            </a:endParaRPr>
          </a:p>
        </p:txBody>
      </p:sp>
      <p:pic>
        <p:nvPicPr>
          <p:cNvPr id="4" name="Piaic Application 2023-03-04 00-09-49">
            <a:hlinkClick r:id="" action="ppaction://media"/>
            <a:extLst>
              <a:ext uri="{FF2B5EF4-FFF2-40B4-BE49-F238E27FC236}">
                <a16:creationId xmlns:a16="http://schemas.microsoft.com/office/drawing/2014/main" id="{71FA0695-C20A-4B13-8853-9A85157946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1658" y="1709057"/>
            <a:ext cx="4771052" cy="1192763"/>
          </a:xfrm>
          <a:prstGeom prst="rect">
            <a:avLst/>
          </a:prstGeom>
        </p:spPr>
      </p:pic>
      <p:pic>
        <p:nvPicPr>
          <p:cNvPr id="5" name="python 2023-03-04 00-11-04">
            <a:hlinkClick r:id="" action="ppaction://media"/>
            <a:extLst>
              <a:ext uri="{FF2B5EF4-FFF2-40B4-BE49-F238E27FC236}">
                <a16:creationId xmlns:a16="http://schemas.microsoft.com/office/drawing/2014/main" id="{8207AB45-67D3-4326-88F0-FD3BFAAFDCB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0028" y="6008913"/>
            <a:ext cx="3226035" cy="438539"/>
          </a:xfrm>
          <a:prstGeom prst="rect">
            <a:avLst/>
          </a:prstGeom>
        </p:spPr>
      </p:pic>
      <p:pic>
        <p:nvPicPr>
          <p:cNvPr id="7" name="Picture 6">
            <a:extLst>
              <a:ext uri="{FF2B5EF4-FFF2-40B4-BE49-F238E27FC236}">
                <a16:creationId xmlns:a16="http://schemas.microsoft.com/office/drawing/2014/main" id="{15E19B55-A46F-4695-98E4-20B7667820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6091" y="5629580"/>
            <a:ext cx="2730759" cy="1085477"/>
          </a:xfrm>
          <a:prstGeom prst="rect">
            <a:avLst/>
          </a:prstGeom>
        </p:spPr>
      </p:pic>
    </p:spTree>
    <p:extLst>
      <p:ext uri="{BB962C8B-B14F-4D97-AF65-F5344CB8AC3E}">
        <p14:creationId xmlns:p14="http://schemas.microsoft.com/office/powerpoint/2010/main" val="177341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2985-A703-450A-BC4E-A185EDDCDC2D}"/>
              </a:ext>
            </a:extLst>
          </p:cNvPr>
          <p:cNvSpPr>
            <a:spLocks noGrp="1"/>
          </p:cNvSpPr>
          <p:nvPr>
            <p:ph type="title"/>
          </p:nvPr>
        </p:nvSpPr>
        <p:spPr>
          <a:xfrm>
            <a:off x="838200" y="85206"/>
            <a:ext cx="10515600" cy="726557"/>
          </a:xfrm>
        </p:spPr>
        <p:txBody>
          <a:bodyPr>
            <a:normAutofit/>
          </a:bodyPr>
          <a:lstStyle/>
          <a:p>
            <a:pPr algn="ctr"/>
            <a:r>
              <a:rPr lang="en-US" sz="3600" dirty="0">
                <a:solidFill>
                  <a:srgbClr val="484240"/>
                </a:solidFill>
                <a:latin typeface="Arial" panose="020B0604020202020204" pitchFamily="34" charset="0"/>
                <a:cs typeface="Arial" panose="020B0604020202020204" pitchFamily="34" charset="0"/>
              </a:rPr>
              <a:t>QLineEdit(Input box)</a:t>
            </a:r>
          </a:p>
        </p:txBody>
      </p:sp>
      <p:sp>
        <p:nvSpPr>
          <p:cNvPr id="3" name="Content Placeholder 2">
            <a:extLst>
              <a:ext uri="{FF2B5EF4-FFF2-40B4-BE49-F238E27FC236}">
                <a16:creationId xmlns:a16="http://schemas.microsoft.com/office/drawing/2014/main" id="{8A3835CC-7B22-4480-8DE4-211C36625725}"/>
              </a:ext>
            </a:extLst>
          </p:cNvPr>
          <p:cNvSpPr>
            <a:spLocks noGrp="1"/>
          </p:cNvSpPr>
          <p:nvPr>
            <p:ph idx="1"/>
          </p:nvPr>
        </p:nvSpPr>
        <p:spPr>
          <a:xfrm>
            <a:off x="130629" y="811762"/>
            <a:ext cx="12061371" cy="5961031"/>
          </a:xfrm>
        </p:spPr>
        <p:txBody>
          <a:bodyPr>
            <a:normAutofit lnSpcReduction="10000"/>
          </a:bodyPr>
          <a:lstStyle/>
          <a:p>
            <a:pPr marL="0" indent="0">
              <a:buNone/>
            </a:pPr>
            <a:r>
              <a:rPr lang="en-US" sz="1600" dirty="0">
                <a:solidFill>
                  <a:srgbClr val="777164"/>
                </a:solidFill>
              </a:rPr>
              <a:t>All the widgets are added to application same as button or label just their arguments are little bit different same goes for QLineEdit .</a:t>
            </a:r>
          </a:p>
          <a:p>
            <a:pPr marL="0" indent="0">
              <a:buNone/>
            </a:pPr>
            <a:r>
              <a:rPr lang="en-US" sz="1600" dirty="0">
                <a:solidFill>
                  <a:srgbClr val="777164"/>
                </a:solidFill>
              </a:rPr>
              <a:t>First Import it </a:t>
            </a:r>
          </a:p>
          <a:p>
            <a:pPr marL="0" indent="0">
              <a:buNone/>
            </a:pP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PyQt5</a:t>
            </a:r>
            <a:r>
              <a:rPr lang="en-US" sz="1200" b="0" dirty="0">
                <a:solidFill>
                  <a:srgbClr val="D4D4D4"/>
                </a:solidFill>
                <a:effectLst/>
                <a:latin typeface="Consolas" panose="020B0609020204030204" pitchFamily="49" charset="0"/>
              </a:rPr>
              <a:t>.</a:t>
            </a:r>
            <a:r>
              <a:rPr lang="en-US" sz="1200" b="0" dirty="0">
                <a:solidFill>
                  <a:srgbClr val="4EC9B0"/>
                </a:solidFill>
                <a:effectLst/>
                <a:latin typeface="Consolas" panose="020B0609020204030204" pitchFamily="49" charset="0"/>
              </a:rPr>
              <a:t>QtWidgets</a:t>
            </a:r>
            <a:r>
              <a:rPr lang="en-US" sz="1200" b="0" dirty="0">
                <a:solidFill>
                  <a:srgbClr val="D4D4D4"/>
                </a:solidFill>
                <a:effectLst/>
                <a:latin typeface="Consolas" panose="020B0609020204030204" pitchFamily="49" charset="0"/>
              </a:rPr>
              <a:t> </a:t>
            </a:r>
            <a:r>
              <a:rPr lang="en-US" sz="1200" b="0" dirty="0" err="1">
                <a:solidFill>
                  <a:srgbClr val="C586C0"/>
                </a:solidFill>
                <a:effectLst/>
                <a:latin typeface="Consolas" panose="020B0609020204030204" pitchFamily="49" charset="0"/>
              </a:rPr>
              <a:t>import</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QLineEdit</a:t>
            </a:r>
            <a:endParaRPr lang="en-US" sz="1200" b="0" dirty="0">
              <a:solidFill>
                <a:srgbClr val="4EC9B0"/>
              </a:solidFill>
              <a:effectLst/>
              <a:latin typeface="Consolas" panose="020B0609020204030204" pitchFamily="49" charset="0"/>
            </a:endParaRPr>
          </a:p>
          <a:p>
            <a:pPr marL="0" indent="0">
              <a:buNone/>
            </a:pPr>
            <a:r>
              <a:rPr lang="en-US" sz="1400" dirty="0">
                <a:solidFill>
                  <a:srgbClr val="777164"/>
                </a:solidFill>
                <a:latin typeface="Consolas" panose="020B0609020204030204" pitchFamily="49" charset="0"/>
              </a:rPr>
              <a:t>Then call it </a:t>
            </a:r>
            <a:r>
              <a:rPr lang="en-US" sz="1050" b="0" dirty="0">
                <a:solidFill>
                  <a:schemeClr val="bg1"/>
                </a:solidFill>
                <a:effectLst/>
                <a:highlight>
                  <a:srgbClr val="C0C0C0"/>
                </a:highlight>
                <a:latin typeface="Consolas" panose="020B0609020204030204" pitchFamily="49" charset="0"/>
              </a:rPr>
              <a:t>input = QLineEdit()</a:t>
            </a:r>
            <a:r>
              <a:rPr lang="en-US" sz="1050" b="0" dirty="0">
                <a:solidFill>
                  <a:schemeClr val="bg1"/>
                </a:solidFill>
                <a:effectLst/>
                <a:latin typeface="Consolas" panose="020B0609020204030204" pitchFamily="49" charset="0"/>
              </a:rPr>
              <a:t> </a:t>
            </a:r>
            <a:r>
              <a:rPr lang="en-US" sz="1400" b="0" dirty="0">
                <a:solidFill>
                  <a:srgbClr val="777164"/>
                </a:solidFill>
                <a:effectLst/>
                <a:latin typeface="Consolas" panose="020B0609020204030204" pitchFamily="49" charset="0"/>
              </a:rPr>
              <a:t>bracket will empty if using layout else parent should be given like(self) </a:t>
            </a:r>
          </a:p>
          <a:p>
            <a:pPr marL="0" indent="0">
              <a:buNone/>
            </a:pPr>
            <a:r>
              <a:rPr lang="en-US" sz="1400" dirty="0">
                <a:solidFill>
                  <a:srgbClr val="777164"/>
                </a:solidFill>
                <a:latin typeface="Consolas" panose="020B0609020204030204" pitchFamily="49" charset="0"/>
              </a:rPr>
              <a:t>This should give something like this </a:t>
            </a:r>
            <a:endParaRPr lang="en-US" sz="1400" b="0" dirty="0">
              <a:solidFill>
                <a:srgbClr val="777164"/>
              </a:solidFill>
              <a:effectLst/>
              <a:latin typeface="Consolas" panose="020B0609020204030204" pitchFamily="49" charset="0"/>
            </a:endParaRPr>
          </a:p>
          <a:p>
            <a:pPr marL="0" indent="0">
              <a:buNone/>
            </a:pPr>
            <a:endParaRPr lang="en-US" sz="1200" b="0" dirty="0">
              <a:solidFill>
                <a:srgbClr val="484240"/>
              </a:solidFill>
              <a:effectLst/>
              <a:latin typeface="Consolas" panose="020B0609020204030204" pitchFamily="49" charset="0"/>
            </a:endParaRPr>
          </a:p>
          <a:p>
            <a:pPr marL="0" indent="0">
              <a:buNone/>
            </a:pPr>
            <a:r>
              <a:rPr lang="en-US" sz="1600" dirty="0">
                <a:solidFill>
                  <a:srgbClr val="777164"/>
                </a:solidFill>
              </a:rPr>
              <a:t>But this does do anything because now we have to get the text which is written in input and show it in application which can be get by following command</a:t>
            </a:r>
          </a:p>
          <a:p>
            <a:pPr marL="0" indent="0">
              <a:buNone/>
            </a:pPr>
            <a:r>
              <a:rPr lang="en-US" sz="1400" dirty="0" err="1">
                <a:solidFill>
                  <a:schemeClr val="bg1"/>
                </a:solidFill>
                <a:highlight>
                  <a:srgbClr val="C0C0C0"/>
                </a:highlight>
              </a:rPr>
              <a:t>self.label</a:t>
            </a:r>
            <a:r>
              <a:rPr lang="en-US" sz="1400" dirty="0">
                <a:solidFill>
                  <a:schemeClr val="bg1"/>
                </a:solidFill>
                <a:highlight>
                  <a:srgbClr val="C0C0C0"/>
                </a:highlight>
              </a:rPr>
              <a:t> = </a:t>
            </a:r>
            <a:r>
              <a:rPr lang="en-US" sz="1400" dirty="0" err="1">
                <a:solidFill>
                  <a:schemeClr val="bg1"/>
                </a:solidFill>
                <a:highlight>
                  <a:srgbClr val="C0C0C0"/>
                </a:highlight>
              </a:rPr>
              <a:t>QLabel</a:t>
            </a:r>
            <a:r>
              <a:rPr lang="en-US" sz="1400" dirty="0">
                <a:solidFill>
                  <a:schemeClr val="bg1"/>
                </a:solidFill>
                <a:highlight>
                  <a:srgbClr val="C0C0C0"/>
                </a:highlight>
              </a:rPr>
              <a:t>()</a:t>
            </a:r>
          </a:p>
          <a:p>
            <a:pPr marL="0" indent="0">
              <a:buNone/>
            </a:pPr>
            <a:r>
              <a:rPr lang="en-US" sz="1400" dirty="0" err="1">
                <a:solidFill>
                  <a:schemeClr val="bg1"/>
                </a:solidFill>
                <a:highlight>
                  <a:srgbClr val="C0C0C0"/>
                </a:highlight>
              </a:rPr>
              <a:t>self.input</a:t>
            </a:r>
            <a:r>
              <a:rPr lang="en-US" sz="1400" dirty="0">
                <a:solidFill>
                  <a:schemeClr val="bg1"/>
                </a:solidFill>
                <a:highlight>
                  <a:srgbClr val="C0C0C0"/>
                </a:highlight>
              </a:rPr>
              <a:t> = QLineEdit()</a:t>
            </a:r>
          </a:p>
          <a:p>
            <a:pPr marL="0" indent="0">
              <a:buNone/>
            </a:pPr>
            <a:r>
              <a:rPr lang="en-US" sz="1400" dirty="0" err="1">
                <a:solidFill>
                  <a:schemeClr val="bg1"/>
                </a:solidFill>
                <a:highlight>
                  <a:srgbClr val="C0C0C0"/>
                </a:highlight>
              </a:rPr>
              <a:t>self.layout</a:t>
            </a:r>
            <a:r>
              <a:rPr lang="en-US" sz="1400" dirty="0">
                <a:solidFill>
                  <a:schemeClr val="bg1"/>
                </a:solidFill>
                <a:highlight>
                  <a:srgbClr val="C0C0C0"/>
                </a:highlight>
              </a:rPr>
              <a:t>().</a:t>
            </a:r>
            <a:r>
              <a:rPr lang="en-US" sz="1400" dirty="0" err="1">
                <a:solidFill>
                  <a:schemeClr val="bg1"/>
                </a:solidFill>
                <a:highlight>
                  <a:srgbClr val="C0C0C0"/>
                </a:highlight>
              </a:rPr>
              <a:t>addWidget</a:t>
            </a:r>
            <a:r>
              <a:rPr lang="en-US" sz="1400" dirty="0">
                <a:solidFill>
                  <a:schemeClr val="bg1"/>
                </a:solidFill>
                <a:highlight>
                  <a:srgbClr val="C0C0C0"/>
                </a:highlight>
              </a:rPr>
              <a:t>(</a:t>
            </a:r>
            <a:r>
              <a:rPr lang="en-US" sz="1400" dirty="0" err="1">
                <a:solidFill>
                  <a:schemeClr val="bg1"/>
                </a:solidFill>
                <a:highlight>
                  <a:srgbClr val="C0C0C0"/>
                </a:highlight>
              </a:rPr>
              <a:t>self.label</a:t>
            </a:r>
            <a:r>
              <a:rPr lang="en-US" sz="1400" dirty="0">
                <a:solidFill>
                  <a:schemeClr val="bg1"/>
                </a:solidFill>
                <a:highlight>
                  <a:srgbClr val="C0C0C0"/>
                </a:highlight>
              </a:rPr>
              <a:t>)</a:t>
            </a:r>
          </a:p>
          <a:p>
            <a:pPr marL="0" indent="0">
              <a:buNone/>
            </a:pPr>
            <a:r>
              <a:rPr lang="en-US" sz="1400" dirty="0" err="1">
                <a:solidFill>
                  <a:schemeClr val="bg1"/>
                </a:solidFill>
                <a:highlight>
                  <a:srgbClr val="C0C0C0"/>
                </a:highlight>
              </a:rPr>
              <a:t>self.layout</a:t>
            </a:r>
            <a:r>
              <a:rPr lang="en-US" sz="1400" dirty="0">
                <a:solidFill>
                  <a:schemeClr val="bg1"/>
                </a:solidFill>
                <a:highlight>
                  <a:srgbClr val="C0C0C0"/>
                </a:highlight>
              </a:rPr>
              <a:t>().</a:t>
            </a:r>
            <a:r>
              <a:rPr lang="en-US" sz="1400" dirty="0" err="1">
                <a:solidFill>
                  <a:schemeClr val="bg1"/>
                </a:solidFill>
                <a:highlight>
                  <a:srgbClr val="C0C0C0"/>
                </a:highlight>
              </a:rPr>
              <a:t>addWidget</a:t>
            </a:r>
            <a:r>
              <a:rPr lang="en-US" sz="1400" dirty="0">
                <a:solidFill>
                  <a:schemeClr val="bg1"/>
                </a:solidFill>
                <a:highlight>
                  <a:srgbClr val="C0C0C0"/>
                </a:highlight>
              </a:rPr>
              <a:t>(</a:t>
            </a:r>
            <a:r>
              <a:rPr lang="en-US" sz="1400" dirty="0" err="1">
                <a:solidFill>
                  <a:schemeClr val="bg1"/>
                </a:solidFill>
                <a:highlight>
                  <a:srgbClr val="C0C0C0"/>
                </a:highlight>
              </a:rPr>
              <a:t>self.input</a:t>
            </a:r>
            <a:r>
              <a:rPr lang="en-US" sz="1400" dirty="0">
                <a:solidFill>
                  <a:schemeClr val="bg1"/>
                </a:solidFill>
                <a:highlight>
                  <a:srgbClr val="C0C0C0"/>
                </a:highlight>
              </a:rPr>
              <a:t>)</a:t>
            </a:r>
          </a:p>
          <a:p>
            <a:pPr marL="0" indent="0">
              <a:buNone/>
            </a:pPr>
            <a:r>
              <a:rPr lang="en-US" sz="1400" dirty="0" err="1">
                <a:solidFill>
                  <a:schemeClr val="bg1"/>
                </a:solidFill>
                <a:highlight>
                  <a:srgbClr val="C0C0C0"/>
                </a:highlight>
              </a:rPr>
              <a:t>self.input.textChanged.connect</a:t>
            </a:r>
            <a:r>
              <a:rPr lang="en-US" sz="1400" dirty="0">
                <a:solidFill>
                  <a:schemeClr val="bg1"/>
                </a:solidFill>
                <a:highlight>
                  <a:srgbClr val="C0C0C0"/>
                </a:highlight>
              </a:rPr>
              <a:t>(</a:t>
            </a:r>
            <a:r>
              <a:rPr lang="en-US" sz="1400" dirty="0" err="1">
                <a:solidFill>
                  <a:schemeClr val="bg1"/>
                </a:solidFill>
                <a:highlight>
                  <a:srgbClr val="C0C0C0"/>
                </a:highlight>
              </a:rPr>
              <a:t>self.label.setText</a:t>
            </a:r>
            <a:r>
              <a:rPr lang="en-US" sz="1400" dirty="0">
                <a:solidFill>
                  <a:schemeClr val="bg1"/>
                </a:solidFill>
                <a:highlight>
                  <a:srgbClr val="C0C0C0"/>
                </a:highlight>
              </a:rPr>
              <a:t>)</a:t>
            </a:r>
          </a:p>
          <a:p>
            <a:pPr marL="0" indent="0">
              <a:buNone/>
            </a:pPr>
            <a:r>
              <a:rPr lang="en-US" sz="1400" dirty="0">
                <a:solidFill>
                  <a:srgbClr val="777164"/>
                </a:solidFill>
              </a:rPr>
              <a:t>We have a label and </a:t>
            </a:r>
            <a:r>
              <a:rPr lang="en-US" sz="1400" dirty="0" err="1">
                <a:solidFill>
                  <a:srgbClr val="777164"/>
                </a:solidFill>
              </a:rPr>
              <a:t>lineEdit</a:t>
            </a:r>
            <a:r>
              <a:rPr lang="en-US" sz="1400" dirty="0">
                <a:solidFill>
                  <a:srgbClr val="777164"/>
                </a:solidFill>
              </a:rPr>
              <a:t> then we have add them in layout and we will catch signal every time text is written in </a:t>
            </a:r>
            <a:r>
              <a:rPr lang="en-US" sz="1400" dirty="0" err="1">
                <a:solidFill>
                  <a:srgbClr val="777164"/>
                </a:solidFill>
              </a:rPr>
              <a:t>lineEdit</a:t>
            </a:r>
            <a:r>
              <a:rPr lang="en-US" sz="1400" dirty="0">
                <a:solidFill>
                  <a:srgbClr val="777164"/>
                </a:solidFill>
              </a:rPr>
              <a:t> box and place it in label </a:t>
            </a:r>
          </a:p>
          <a:p>
            <a:pPr marL="0" indent="0">
              <a:buNone/>
            </a:pPr>
            <a:r>
              <a:rPr lang="en-US" sz="1400" dirty="0">
                <a:solidFill>
                  <a:srgbClr val="777164"/>
                </a:solidFill>
              </a:rPr>
              <a:t>You can also  store this in a variable and do many this based on user inputs and also show when button is clicked command is as follows</a:t>
            </a:r>
          </a:p>
          <a:p>
            <a:pPr marL="0" indent="0">
              <a:buNone/>
            </a:pPr>
            <a:r>
              <a:rPr lang="en-US" sz="1200" b="0" dirty="0" err="1">
                <a:solidFill>
                  <a:srgbClr val="000000"/>
                </a:solidFill>
                <a:effectLst/>
                <a:highlight>
                  <a:srgbClr val="C0C0C0"/>
                </a:highlight>
                <a:latin typeface="Consolas" panose="020B0609020204030204" pitchFamily="49" charset="0"/>
              </a:rPr>
              <a:t>self.lineEdit.text</a:t>
            </a:r>
            <a:r>
              <a:rPr lang="en-US" sz="1200" b="0" dirty="0">
                <a:solidFill>
                  <a:srgbClr val="000000"/>
                </a:solidFill>
                <a:effectLst/>
                <a:highlight>
                  <a:srgbClr val="C0C0C0"/>
                </a:highlight>
                <a:latin typeface="Consolas" panose="020B0609020204030204" pitchFamily="49" charset="0"/>
              </a:rPr>
              <a:t>()</a:t>
            </a:r>
          </a:p>
          <a:p>
            <a:pPr marL="0" indent="0">
              <a:buNone/>
            </a:pPr>
            <a:r>
              <a:rPr lang="en-US" sz="1400" dirty="0">
                <a:solidFill>
                  <a:srgbClr val="777164"/>
                </a:solidFill>
              </a:rPr>
              <a:t>This will get the text when button function is called on button clicked</a:t>
            </a:r>
          </a:p>
          <a:p>
            <a:pPr marL="0" indent="0">
              <a:buNone/>
            </a:pPr>
            <a:endParaRPr lang="en-US" sz="1600" dirty="0">
              <a:solidFill>
                <a:srgbClr val="777164"/>
              </a:solidFill>
            </a:endParaRPr>
          </a:p>
          <a:p>
            <a:pPr marL="0" indent="0">
              <a:buNone/>
            </a:pPr>
            <a:endParaRPr lang="en-US" sz="1800" dirty="0">
              <a:solidFill>
                <a:srgbClr val="777164"/>
              </a:solidFill>
            </a:endParaRPr>
          </a:p>
          <a:p>
            <a:pPr marL="0" indent="0">
              <a:buNone/>
            </a:pPr>
            <a:r>
              <a:rPr lang="en-US" sz="1800" dirty="0">
                <a:solidFill>
                  <a:srgbClr val="777164"/>
                </a:solidFill>
              </a:rPr>
              <a:t>  </a:t>
            </a:r>
          </a:p>
        </p:txBody>
      </p:sp>
      <p:pic>
        <p:nvPicPr>
          <p:cNvPr id="4" name="Piaic Application 2023-03-04 00-24-15">
            <a:hlinkClick r:id="" action="ppaction://media"/>
            <a:extLst>
              <a:ext uri="{FF2B5EF4-FFF2-40B4-BE49-F238E27FC236}">
                <a16:creationId xmlns:a16="http://schemas.microsoft.com/office/drawing/2014/main" id="{BA177AB8-E1DD-4969-86D6-064CAA632A9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93698" y="2000017"/>
            <a:ext cx="3794448" cy="569168"/>
          </a:xfrm>
          <a:prstGeom prst="rect">
            <a:avLst/>
          </a:prstGeom>
        </p:spPr>
      </p:pic>
      <p:pic>
        <p:nvPicPr>
          <p:cNvPr id="5" name="Piaic Application 2023-03-04 00-31-39">
            <a:hlinkClick r:id="" action="ppaction://media"/>
            <a:extLst>
              <a:ext uri="{FF2B5EF4-FFF2-40B4-BE49-F238E27FC236}">
                <a16:creationId xmlns:a16="http://schemas.microsoft.com/office/drawing/2014/main" id="{1A7581C8-A17B-4064-BDC2-5919A77F282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665238" y="3224162"/>
            <a:ext cx="5688562" cy="1023645"/>
          </a:xfrm>
          <a:prstGeom prst="rect">
            <a:avLst/>
          </a:prstGeom>
        </p:spPr>
      </p:pic>
    </p:spTree>
    <p:extLst>
      <p:ext uri="{BB962C8B-B14F-4D97-AF65-F5344CB8AC3E}">
        <p14:creationId xmlns:p14="http://schemas.microsoft.com/office/powerpoint/2010/main" val="36175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3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79F2-5FA5-49C5-860E-6950430EBAF2}"/>
              </a:ext>
            </a:extLst>
          </p:cNvPr>
          <p:cNvSpPr>
            <a:spLocks noGrp="1"/>
          </p:cNvSpPr>
          <p:nvPr>
            <p:ph type="title"/>
          </p:nvPr>
        </p:nvSpPr>
        <p:spPr>
          <a:xfrm>
            <a:off x="931506" y="93208"/>
            <a:ext cx="10515600" cy="757725"/>
          </a:xfrm>
        </p:spPr>
        <p:txBody>
          <a:bodyPr>
            <a:normAutofit/>
          </a:bodyPr>
          <a:lstStyle/>
          <a:p>
            <a:pPr algn="ctr"/>
            <a:r>
              <a:rPr lang="en-US" sz="4000" b="1" i="0" dirty="0">
                <a:solidFill>
                  <a:srgbClr val="777164"/>
                </a:solidFill>
                <a:effectLst/>
                <a:latin typeface="Arial" panose="020B0604020202020204" pitchFamily="34" charset="0"/>
                <a:cs typeface="Arial" panose="020B0604020202020204" pitchFamily="34" charset="0"/>
              </a:rPr>
              <a:t>QComboBox</a:t>
            </a:r>
            <a:endParaRPr lang="en-US" sz="4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6F1B481-FE5C-48CD-B042-D4326A81A4C1}"/>
              </a:ext>
            </a:extLst>
          </p:cNvPr>
          <p:cNvSpPr>
            <a:spLocks noGrp="1"/>
          </p:cNvSpPr>
          <p:nvPr>
            <p:ph idx="1"/>
          </p:nvPr>
        </p:nvSpPr>
        <p:spPr>
          <a:xfrm>
            <a:off x="259702" y="1032522"/>
            <a:ext cx="11711474" cy="5732269"/>
          </a:xfrm>
        </p:spPr>
        <p:txBody>
          <a:bodyPr>
            <a:normAutofit/>
          </a:bodyPr>
          <a:lstStyle/>
          <a:p>
            <a:pPr marL="0" indent="0">
              <a:buNone/>
            </a:pPr>
            <a:r>
              <a:rPr lang="en-US" sz="2000" b="0" i="0" dirty="0">
                <a:solidFill>
                  <a:srgbClr val="777164"/>
                </a:solidFill>
                <a:effectLst/>
                <a:latin typeface="Söhne"/>
              </a:rPr>
              <a:t>A widget that allows the user to select from a list of options</a:t>
            </a:r>
          </a:p>
          <a:p>
            <a:pPr marL="0" indent="0">
              <a:buNone/>
            </a:pPr>
            <a:r>
              <a:rPr lang="en-US" sz="2000" dirty="0">
                <a:solidFill>
                  <a:srgbClr val="777164"/>
                </a:solidFill>
                <a:latin typeface="Söhne"/>
              </a:rPr>
              <a:t>It can be simply imported as </a:t>
            </a:r>
            <a:r>
              <a:rPr lang="en-US" sz="180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PyQt5</a:t>
            </a:r>
            <a:r>
              <a:rPr lang="en-US" sz="18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QtWidgets</a:t>
            </a:r>
            <a:r>
              <a:rPr lang="en-U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QComboBox </a:t>
            </a:r>
            <a:r>
              <a:rPr lang="en-US" sz="1800" dirty="0">
                <a:solidFill>
                  <a:srgbClr val="777164"/>
                </a:solidFill>
                <a:effectLst/>
                <a:latin typeface="Consolas" panose="020B0609020204030204" pitchFamily="49" charset="0"/>
                <a:ea typeface="Times New Roman" panose="02020603050405020304" pitchFamily="18" charset="0"/>
                <a:cs typeface="Times New Roman" panose="02020603050405020304" pitchFamily="18" charset="0"/>
              </a:rPr>
              <a:t>and can be show on screen as</a:t>
            </a:r>
          </a:p>
          <a:p>
            <a:pPr marL="0" indent="0">
              <a:buNone/>
            </a:pPr>
            <a:r>
              <a:rPr lang="en-US" sz="1400" b="0" dirty="0" err="1">
                <a:solidFill>
                  <a:srgbClr val="000000"/>
                </a:solidFill>
                <a:effectLst/>
                <a:highlight>
                  <a:srgbClr val="C0C0C0"/>
                </a:highlight>
                <a:latin typeface="Consolas" panose="020B0609020204030204" pitchFamily="49" charset="0"/>
              </a:rPr>
              <a:t>self.combobox</a:t>
            </a:r>
            <a:r>
              <a:rPr lang="en-US" sz="1400" b="0" dirty="0">
                <a:solidFill>
                  <a:srgbClr val="000000"/>
                </a:solidFill>
                <a:effectLst/>
                <a:highlight>
                  <a:srgbClr val="C0C0C0"/>
                </a:highlight>
                <a:latin typeface="Consolas" panose="020B0609020204030204" pitchFamily="49" charset="0"/>
              </a:rPr>
              <a:t> = QComboBox()</a:t>
            </a:r>
            <a:r>
              <a:rPr lang="en-US" sz="1400" b="0" dirty="0">
                <a:solidFill>
                  <a:srgbClr val="000000"/>
                </a:solidFill>
                <a:effectLst/>
                <a:latin typeface="Consolas" panose="020B0609020204030204" pitchFamily="49" charset="0"/>
              </a:rPr>
              <a:t> and add to layout </a:t>
            </a:r>
            <a:r>
              <a:rPr lang="en-US" sz="1400" b="0" dirty="0" err="1">
                <a:solidFill>
                  <a:srgbClr val="000000"/>
                </a:solidFill>
                <a:effectLst/>
                <a:highlight>
                  <a:srgbClr val="C0C0C0"/>
                </a:highlight>
                <a:latin typeface="Consolas" panose="020B0609020204030204" pitchFamily="49" charset="0"/>
              </a:rPr>
              <a:t>self.layout</a:t>
            </a:r>
            <a:r>
              <a:rPr lang="en-US" sz="1400" b="0" dirty="0">
                <a:solidFill>
                  <a:srgbClr val="000000"/>
                </a:solidFill>
                <a:effectLst/>
                <a:highlight>
                  <a:srgbClr val="C0C0C0"/>
                </a:highlight>
                <a:latin typeface="Consolas" panose="020B0609020204030204" pitchFamily="49" charset="0"/>
              </a:rPr>
              <a:t>().</a:t>
            </a:r>
            <a:r>
              <a:rPr lang="en-US" sz="1400" b="0" dirty="0" err="1">
                <a:solidFill>
                  <a:srgbClr val="000000"/>
                </a:solidFill>
                <a:effectLst/>
                <a:highlight>
                  <a:srgbClr val="C0C0C0"/>
                </a:highlight>
                <a:latin typeface="Consolas" panose="020B0609020204030204" pitchFamily="49" charset="0"/>
              </a:rPr>
              <a:t>addWidget</a:t>
            </a:r>
            <a:r>
              <a:rPr lang="en-US" sz="1400" b="0" dirty="0">
                <a:solidFill>
                  <a:srgbClr val="000000"/>
                </a:solidFill>
                <a:effectLst/>
                <a:highlight>
                  <a:srgbClr val="C0C0C0"/>
                </a:highlight>
                <a:latin typeface="Consolas" panose="020B0609020204030204" pitchFamily="49" charset="0"/>
              </a:rPr>
              <a:t>(</a:t>
            </a:r>
            <a:r>
              <a:rPr lang="en-US" sz="1400" b="0" dirty="0" err="1">
                <a:solidFill>
                  <a:srgbClr val="000000"/>
                </a:solidFill>
                <a:effectLst/>
                <a:highlight>
                  <a:srgbClr val="C0C0C0"/>
                </a:highlight>
                <a:latin typeface="Consolas" panose="020B0609020204030204" pitchFamily="49" charset="0"/>
              </a:rPr>
              <a:t>self.combobox</a:t>
            </a:r>
            <a:r>
              <a:rPr lang="en-US" sz="1400" b="0" dirty="0">
                <a:solidFill>
                  <a:srgbClr val="000000"/>
                </a:solidFill>
                <a:effectLst/>
                <a:highlight>
                  <a:srgbClr val="C0C0C0"/>
                </a:highlight>
                <a:latin typeface="Consolas" panose="020B0609020204030204" pitchFamily="49" charset="0"/>
              </a:rPr>
              <a:t>)</a:t>
            </a:r>
          </a:p>
          <a:p>
            <a:pPr marL="0" indent="0">
              <a:buNone/>
            </a:pPr>
            <a:endParaRPr lang="en-US" sz="1400" dirty="0">
              <a:solidFill>
                <a:srgbClr val="000000"/>
              </a:solidFill>
              <a:latin typeface="Consolas" panose="020B0609020204030204" pitchFamily="49" charset="0"/>
            </a:endParaRPr>
          </a:p>
          <a:p>
            <a:pPr marL="0" indent="0">
              <a:buNone/>
            </a:pPr>
            <a:r>
              <a:rPr lang="en-US" sz="1400" b="0" dirty="0">
                <a:solidFill>
                  <a:srgbClr val="777164"/>
                </a:solidFill>
                <a:effectLst/>
                <a:latin typeface="Consolas" panose="020B0609020204030204" pitchFamily="49" charset="0"/>
              </a:rPr>
              <a:t>But there is nothing there so we hav</a:t>
            </a:r>
            <a:r>
              <a:rPr lang="en-US" sz="1400" dirty="0">
                <a:solidFill>
                  <a:srgbClr val="777164"/>
                </a:solidFill>
                <a:latin typeface="Consolas" panose="020B0609020204030204" pitchFamily="49" charset="0"/>
              </a:rPr>
              <a:t>e to add the content it can be string ,</a:t>
            </a:r>
            <a:r>
              <a:rPr lang="en-US" sz="1400" dirty="0" err="1">
                <a:solidFill>
                  <a:srgbClr val="777164"/>
                </a:solidFill>
                <a:latin typeface="Consolas" panose="020B0609020204030204" pitchFamily="49" charset="0"/>
              </a:rPr>
              <a:t>numbers,list</a:t>
            </a:r>
            <a:r>
              <a:rPr lang="en-US" sz="1400" dirty="0">
                <a:solidFill>
                  <a:srgbClr val="777164"/>
                </a:solidFill>
                <a:latin typeface="Consolas" panose="020B0609020204030204" pitchFamily="49" charset="0"/>
              </a:rPr>
              <a:t> </a:t>
            </a:r>
            <a:r>
              <a:rPr lang="en-US" sz="1400" dirty="0" err="1">
                <a:solidFill>
                  <a:srgbClr val="777164"/>
                </a:solidFill>
                <a:latin typeface="Consolas" panose="020B0609020204030204" pitchFamily="49" charset="0"/>
              </a:rPr>
              <a:t>etc</a:t>
            </a:r>
            <a:endParaRPr lang="en-US" sz="1400" dirty="0">
              <a:solidFill>
                <a:srgbClr val="777164"/>
              </a:solidFill>
              <a:latin typeface="Consolas" panose="020B0609020204030204" pitchFamily="49" charset="0"/>
            </a:endParaRPr>
          </a:p>
          <a:p>
            <a:pPr marL="0" indent="0">
              <a:buNone/>
            </a:pPr>
            <a:r>
              <a:rPr lang="en-US" sz="1400" dirty="0">
                <a:solidFill>
                  <a:srgbClr val="777164"/>
                </a:solidFill>
                <a:latin typeface="Consolas" panose="020B0609020204030204" pitchFamily="49" charset="0"/>
              </a:rPr>
              <a:t>You can add data by following code</a:t>
            </a:r>
          </a:p>
          <a:p>
            <a:pPr marL="0" indent="0">
              <a:buNone/>
            </a:pPr>
            <a:r>
              <a:rPr lang="en-US" sz="1200" b="0" dirty="0" err="1">
                <a:solidFill>
                  <a:srgbClr val="000000"/>
                </a:solidFill>
                <a:effectLst/>
                <a:highlight>
                  <a:srgbClr val="C0C0C0"/>
                </a:highlight>
                <a:latin typeface="Consolas" panose="020B0609020204030204" pitchFamily="49" charset="0"/>
              </a:rPr>
              <a:t>self.combobox.addItem</a:t>
            </a:r>
            <a:r>
              <a:rPr lang="en-US" sz="1200" b="0" dirty="0">
                <a:solidFill>
                  <a:srgbClr val="000000"/>
                </a:solidFill>
                <a:effectLst/>
                <a:highlight>
                  <a:srgbClr val="C0C0C0"/>
                </a:highlight>
                <a:latin typeface="Consolas" panose="020B0609020204030204" pitchFamily="49" charset="0"/>
              </a:rPr>
              <a:t>("pizza")</a:t>
            </a:r>
          </a:p>
          <a:p>
            <a:pPr marL="0" indent="0">
              <a:buNone/>
            </a:pPr>
            <a:r>
              <a:rPr lang="en-US" sz="1200" b="0" dirty="0" err="1">
                <a:solidFill>
                  <a:srgbClr val="000000"/>
                </a:solidFill>
                <a:effectLst/>
                <a:highlight>
                  <a:srgbClr val="C0C0C0"/>
                </a:highlight>
                <a:latin typeface="Consolas" panose="020B0609020204030204" pitchFamily="49" charset="0"/>
              </a:rPr>
              <a:t>self.combobox.addItem</a:t>
            </a:r>
            <a:r>
              <a:rPr lang="en-US" sz="1200" b="0" dirty="0">
                <a:solidFill>
                  <a:srgbClr val="000000"/>
                </a:solidFill>
                <a:effectLst/>
                <a:highlight>
                  <a:srgbClr val="C0C0C0"/>
                </a:highlight>
                <a:latin typeface="Consolas" panose="020B0609020204030204" pitchFamily="49" charset="0"/>
              </a:rPr>
              <a:t>("burger")</a:t>
            </a:r>
          </a:p>
          <a:p>
            <a:pPr marL="0" indent="0">
              <a:buNone/>
            </a:pPr>
            <a:r>
              <a:rPr lang="en-US" sz="1400" dirty="0">
                <a:solidFill>
                  <a:srgbClr val="777164"/>
                </a:solidFill>
                <a:latin typeface="Consolas" panose="020B0609020204030204" pitchFamily="49" charset="0"/>
              </a:rPr>
              <a:t>And show the selected choice onscreen when clicking the button</a:t>
            </a:r>
          </a:p>
          <a:p>
            <a:pPr marL="0" indent="0">
              <a:buNone/>
            </a:pPr>
            <a:r>
              <a:rPr lang="en-US" sz="1200" b="0" dirty="0" err="1">
                <a:solidFill>
                  <a:srgbClr val="000000"/>
                </a:solidFill>
                <a:effectLst/>
                <a:highlight>
                  <a:srgbClr val="C0C0C0"/>
                </a:highlight>
                <a:latin typeface="Consolas" panose="020B0609020204030204" pitchFamily="49" charset="0"/>
              </a:rPr>
              <a:t>self.label.setText</a:t>
            </a:r>
            <a:r>
              <a:rPr lang="en-US" sz="1200" b="0" dirty="0">
                <a:solidFill>
                  <a:srgbClr val="000000"/>
                </a:solidFill>
                <a:effectLst/>
                <a:highlight>
                  <a:srgbClr val="C0C0C0"/>
                </a:highlight>
                <a:latin typeface="Consolas" panose="020B0609020204030204" pitchFamily="49" charset="0"/>
              </a:rPr>
              <a:t>(</a:t>
            </a:r>
            <a:r>
              <a:rPr lang="en-US" sz="1200" b="0" dirty="0" err="1">
                <a:solidFill>
                  <a:srgbClr val="000000"/>
                </a:solidFill>
                <a:effectLst/>
                <a:highlight>
                  <a:srgbClr val="C0C0C0"/>
                </a:highlight>
                <a:latin typeface="Consolas" panose="020B0609020204030204" pitchFamily="49" charset="0"/>
              </a:rPr>
              <a:t>f"you</a:t>
            </a:r>
            <a:r>
              <a:rPr lang="en-US" sz="1200" b="0" dirty="0">
                <a:solidFill>
                  <a:srgbClr val="000000"/>
                </a:solidFill>
                <a:effectLst/>
                <a:highlight>
                  <a:srgbClr val="C0C0C0"/>
                </a:highlight>
                <a:latin typeface="Consolas" panose="020B0609020204030204" pitchFamily="49" charset="0"/>
              </a:rPr>
              <a:t> have selected {</a:t>
            </a:r>
            <a:r>
              <a:rPr lang="en-US" sz="1200" b="0" dirty="0" err="1">
                <a:solidFill>
                  <a:srgbClr val="000000"/>
                </a:solidFill>
                <a:effectLst/>
                <a:highlight>
                  <a:srgbClr val="C0C0C0"/>
                </a:highlight>
                <a:latin typeface="Consolas" panose="020B0609020204030204" pitchFamily="49" charset="0"/>
              </a:rPr>
              <a:t>self.combobox.currentText</a:t>
            </a:r>
            <a:r>
              <a:rPr lang="en-US" sz="1200" b="0" dirty="0">
                <a:solidFill>
                  <a:srgbClr val="000000"/>
                </a:solidFill>
                <a:effectLst/>
                <a:highlight>
                  <a:srgbClr val="C0C0C0"/>
                </a:highlight>
                <a:latin typeface="Consolas" panose="020B0609020204030204" pitchFamily="49" charset="0"/>
              </a:rPr>
              <a:t>()}") </a:t>
            </a:r>
          </a:p>
          <a:p>
            <a:pPr marL="0" indent="0">
              <a:buNone/>
            </a:pPr>
            <a:r>
              <a:rPr lang="en-US" sz="1400" b="0" dirty="0" err="1">
                <a:solidFill>
                  <a:schemeClr val="bg1"/>
                </a:solidFill>
                <a:effectLst/>
                <a:highlight>
                  <a:srgbClr val="C0C0C0"/>
                </a:highlight>
                <a:latin typeface="Consolas" panose="020B0609020204030204" pitchFamily="49" charset="0"/>
              </a:rPr>
              <a:t>self.combobox.currentText</a:t>
            </a:r>
            <a:r>
              <a:rPr lang="en-US" sz="1400" b="0" dirty="0">
                <a:solidFill>
                  <a:schemeClr val="bg1"/>
                </a:solidFill>
                <a:effectLst/>
                <a:highlight>
                  <a:srgbClr val="C0C0C0"/>
                </a:highlight>
                <a:latin typeface="Consolas" panose="020B0609020204030204" pitchFamily="49" charset="0"/>
              </a:rPr>
              <a:t>()</a:t>
            </a:r>
            <a:r>
              <a:rPr lang="en-US" sz="1400" dirty="0">
                <a:solidFill>
                  <a:schemeClr val="bg1"/>
                </a:solidFill>
                <a:highlight>
                  <a:srgbClr val="C0C0C0"/>
                </a:highlight>
                <a:latin typeface="Consolas" panose="020B0609020204030204" pitchFamily="49" charset="0"/>
              </a:rPr>
              <a:t> </a:t>
            </a:r>
            <a:r>
              <a:rPr lang="en-US" sz="1400" dirty="0">
                <a:solidFill>
                  <a:srgbClr val="777164"/>
                </a:solidFill>
                <a:latin typeface="Consolas" panose="020B0609020204030204" pitchFamily="49" charset="0"/>
              </a:rPr>
              <a:t>gets the currently selected choice from combo box</a:t>
            </a:r>
            <a:endParaRPr lang="en-US" sz="1400" b="0" dirty="0">
              <a:solidFill>
                <a:srgbClr val="777164"/>
              </a:solidFill>
              <a:effectLst/>
              <a:latin typeface="Consolas" panose="020B0609020204030204" pitchFamily="49" charset="0"/>
            </a:endParaRPr>
          </a:p>
          <a:p>
            <a:pPr marL="0" indent="0">
              <a:buNone/>
            </a:pPr>
            <a:endParaRPr lang="en-US" sz="1400" b="0" dirty="0">
              <a:solidFill>
                <a:srgbClr val="777164"/>
              </a:solidFill>
              <a:effectLst/>
              <a:latin typeface="Consolas" panose="020B0609020204030204" pitchFamily="49" charset="0"/>
            </a:endParaRPr>
          </a:p>
          <a:p>
            <a:pPr marL="0" indent="0">
              <a:buNone/>
            </a:pPr>
            <a:r>
              <a:rPr lang="en-US" sz="1400" b="0" dirty="0">
                <a:solidFill>
                  <a:srgbClr val="777164"/>
                </a:solidFill>
                <a:effectLst/>
                <a:latin typeface="Consolas" panose="020B0609020204030204" pitchFamily="49" charset="0"/>
              </a:rPr>
              <a:t>Multi items from list can also be added to combo box fro</a:t>
            </a:r>
            <a:r>
              <a:rPr lang="en-US" sz="1400" dirty="0">
                <a:solidFill>
                  <a:srgbClr val="777164"/>
                </a:solidFill>
                <a:latin typeface="Consolas" panose="020B0609020204030204" pitchFamily="49" charset="0"/>
              </a:rPr>
              <a:t>m command as </a:t>
            </a:r>
          </a:p>
          <a:p>
            <a:pPr marL="0" indent="0">
              <a:buNone/>
            </a:pPr>
            <a:r>
              <a:rPr lang="en-US" sz="1100" b="0" dirty="0">
                <a:solidFill>
                  <a:srgbClr val="000000"/>
                </a:solidFill>
                <a:effectLst/>
                <a:highlight>
                  <a:srgbClr val="C0C0C0"/>
                </a:highlight>
                <a:latin typeface="Consolas" panose="020B0609020204030204" pitchFamily="49" charset="0"/>
              </a:rPr>
              <a:t>list1=["</a:t>
            </a:r>
            <a:r>
              <a:rPr lang="en-US" sz="1100" b="0" dirty="0" err="1">
                <a:solidFill>
                  <a:srgbClr val="000000"/>
                </a:solidFill>
                <a:effectLst/>
                <a:highlight>
                  <a:srgbClr val="C0C0C0"/>
                </a:highlight>
                <a:latin typeface="Consolas" panose="020B0609020204030204" pitchFamily="49" charset="0"/>
              </a:rPr>
              <a:t>mubashir</a:t>
            </a:r>
            <a:r>
              <a:rPr lang="en-US" sz="1100" b="0" dirty="0">
                <a:solidFill>
                  <a:srgbClr val="000000"/>
                </a:solidFill>
                <a:effectLst/>
                <a:highlight>
                  <a:srgbClr val="C0C0C0"/>
                </a:highlight>
                <a:latin typeface="Consolas" panose="020B0609020204030204" pitchFamily="49" charset="0"/>
              </a:rPr>
              <a:t>","</a:t>
            </a:r>
            <a:r>
              <a:rPr lang="en-US" sz="1100" b="0" dirty="0" err="1">
                <a:solidFill>
                  <a:srgbClr val="000000"/>
                </a:solidFill>
                <a:effectLst/>
                <a:highlight>
                  <a:srgbClr val="C0C0C0"/>
                </a:highlight>
                <a:latin typeface="Consolas" panose="020B0609020204030204" pitchFamily="49" charset="0"/>
              </a:rPr>
              <a:t>arham</a:t>
            </a:r>
            <a:r>
              <a:rPr lang="en-US" sz="1100" b="0" dirty="0">
                <a:solidFill>
                  <a:srgbClr val="000000"/>
                </a:solidFill>
                <a:effectLst/>
                <a:highlight>
                  <a:srgbClr val="C0C0C0"/>
                </a:highlight>
                <a:latin typeface="Consolas" panose="020B0609020204030204" pitchFamily="49" charset="0"/>
              </a:rPr>
              <a:t>","</a:t>
            </a:r>
            <a:r>
              <a:rPr lang="en-US" sz="1100" b="0" dirty="0" err="1">
                <a:solidFill>
                  <a:srgbClr val="000000"/>
                </a:solidFill>
                <a:effectLst/>
                <a:highlight>
                  <a:srgbClr val="C0C0C0"/>
                </a:highlight>
                <a:latin typeface="Consolas" panose="020B0609020204030204" pitchFamily="49" charset="0"/>
              </a:rPr>
              <a:t>ali</a:t>
            </a:r>
            <a:r>
              <a:rPr lang="en-US" sz="1100" b="0" dirty="0">
                <a:solidFill>
                  <a:srgbClr val="000000"/>
                </a:solidFill>
                <a:effectLst/>
                <a:highlight>
                  <a:srgbClr val="C0C0C0"/>
                </a:highlight>
                <a:latin typeface="Consolas" panose="020B0609020204030204" pitchFamily="49" charset="0"/>
              </a:rPr>
              <a:t>","</a:t>
            </a:r>
            <a:r>
              <a:rPr lang="en-US" sz="1100" b="0" dirty="0" err="1">
                <a:solidFill>
                  <a:srgbClr val="000000"/>
                </a:solidFill>
                <a:effectLst/>
                <a:highlight>
                  <a:srgbClr val="C0C0C0"/>
                </a:highlight>
                <a:latin typeface="Consolas" panose="020B0609020204030204" pitchFamily="49" charset="0"/>
              </a:rPr>
              <a:t>waris</a:t>
            </a:r>
            <a:r>
              <a:rPr lang="en-US" sz="1100" b="0" dirty="0">
                <a:solidFill>
                  <a:srgbClr val="000000"/>
                </a:solidFill>
                <a:effectLst/>
                <a:highlight>
                  <a:srgbClr val="C0C0C0"/>
                </a:highlight>
                <a:latin typeface="Consolas" panose="020B0609020204030204" pitchFamily="49" charset="0"/>
              </a:rPr>
              <a:t>"]</a:t>
            </a:r>
          </a:p>
          <a:p>
            <a:pPr marL="0" indent="0">
              <a:buNone/>
            </a:pPr>
            <a:r>
              <a:rPr lang="en-US" sz="1100" b="0" dirty="0" err="1">
                <a:solidFill>
                  <a:srgbClr val="000000"/>
                </a:solidFill>
                <a:effectLst/>
                <a:highlight>
                  <a:srgbClr val="C0C0C0"/>
                </a:highlight>
                <a:latin typeface="Consolas" panose="020B0609020204030204" pitchFamily="49" charset="0"/>
              </a:rPr>
              <a:t>self.combobox.addItems</a:t>
            </a:r>
            <a:r>
              <a:rPr lang="en-US" sz="1100" b="0" dirty="0">
                <a:solidFill>
                  <a:srgbClr val="000000"/>
                </a:solidFill>
                <a:effectLst/>
                <a:highlight>
                  <a:srgbClr val="C0C0C0"/>
                </a:highlight>
                <a:latin typeface="Consolas" panose="020B0609020204030204" pitchFamily="49" charset="0"/>
              </a:rPr>
              <a:t>(list1)</a:t>
            </a:r>
          </a:p>
          <a:p>
            <a:pPr marL="0" indent="0">
              <a:buNone/>
            </a:pPr>
            <a:endParaRPr lang="en-US" sz="1400" b="0" dirty="0">
              <a:solidFill>
                <a:srgbClr val="777164"/>
              </a:solidFill>
              <a:effectLst/>
              <a:latin typeface="Consolas" panose="020B0609020204030204" pitchFamily="49" charset="0"/>
            </a:endParaRPr>
          </a:p>
          <a:p>
            <a:pPr marL="0" indent="0">
              <a:buNone/>
            </a:pPr>
            <a:endParaRPr lang="en-US" sz="1800" dirty="0">
              <a:solidFill>
                <a:srgbClr val="777164"/>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b="0" i="0" dirty="0">
              <a:solidFill>
                <a:srgbClr val="777164"/>
              </a:solidFill>
              <a:effectLst/>
              <a:latin typeface="Söhne"/>
            </a:endParaRPr>
          </a:p>
          <a:p>
            <a:pPr marL="0" indent="0">
              <a:buNone/>
            </a:pPr>
            <a:endParaRPr lang="en-US" sz="2000" dirty="0">
              <a:solidFill>
                <a:srgbClr val="777164"/>
              </a:solidFill>
            </a:endParaRPr>
          </a:p>
        </p:txBody>
      </p:sp>
      <p:pic>
        <p:nvPicPr>
          <p:cNvPr id="5" name="Picture 4">
            <a:extLst>
              <a:ext uri="{FF2B5EF4-FFF2-40B4-BE49-F238E27FC236}">
                <a16:creationId xmlns:a16="http://schemas.microsoft.com/office/drawing/2014/main" id="{919676DE-CA52-47AD-A4E6-60822D9D83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6349" y="1833465"/>
            <a:ext cx="3185949" cy="713792"/>
          </a:xfrm>
          <a:prstGeom prst="rect">
            <a:avLst/>
          </a:prstGeom>
        </p:spPr>
      </p:pic>
      <p:pic>
        <p:nvPicPr>
          <p:cNvPr id="8" name="Screen Recording 7">
            <a:hlinkClick r:id="" action="ppaction://media"/>
            <a:extLst>
              <a:ext uri="{FF2B5EF4-FFF2-40B4-BE49-F238E27FC236}">
                <a16:creationId xmlns:a16="http://schemas.microsoft.com/office/drawing/2014/main" id="{0C5F834C-9D01-4CBE-B1E1-D03CF0E252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54546" y="3067814"/>
            <a:ext cx="3092560" cy="1132918"/>
          </a:xfrm>
          <a:prstGeom prst="rect">
            <a:avLst/>
          </a:prstGeom>
        </p:spPr>
      </p:pic>
      <p:pic>
        <p:nvPicPr>
          <p:cNvPr id="9" name="Screen Recording 8">
            <a:hlinkClick r:id="" action="ppaction://media"/>
            <a:extLst>
              <a:ext uri="{FF2B5EF4-FFF2-40B4-BE49-F238E27FC236}">
                <a16:creationId xmlns:a16="http://schemas.microsoft.com/office/drawing/2014/main" id="{50CF7B2D-D6E8-4300-9222-89CDC76CB8A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184890" y="4952416"/>
            <a:ext cx="3314700" cy="1581150"/>
          </a:xfrm>
          <a:prstGeom prst="rect">
            <a:avLst/>
          </a:prstGeom>
        </p:spPr>
      </p:pic>
    </p:spTree>
    <p:extLst>
      <p:ext uri="{BB962C8B-B14F-4D97-AF65-F5344CB8AC3E}">
        <p14:creationId xmlns:p14="http://schemas.microsoft.com/office/powerpoint/2010/main" val="38263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79F2-5FA5-49C5-860E-6950430EBAF2}"/>
              </a:ext>
            </a:extLst>
          </p:cNvPr>
          <p:cNvSpPr>
            <a:spLocks noGrp="1"/>
          </p:cNvSpPr>
          <p:nvPr>
            <p:ph type="title"/>
          </p:nvPr>
        </p:nvSpPr>
        <p:spPr>
          <a:xfrm>
            <a:off x="838200" y="-116342"/>
            <a:ext cx="10515600" cy="757725"/>
          </a:xfrm>
        </p:spPr>
        <p:txBody>
          <a:bodyPr>
            <a:normAutofit/>
          </a:bodyPr>
          <a:lstStyle/>
          <a:p>
            <a:pPr algn="ctr"/>
            <a:r>
              <a:rPr lang="en-US" sz="4000" b="1" dirty="0" err="1">
                <a:solidFill>
                  <a:srgbClr val="777164"/>
                </a:solidFill>
                <a:latin typeface="Arial" panose="020B0604020202020204" pitchFamily="34" charset="0"/>
                <a:cs typeface="Arial" panose="020B0604020202020204" pitchFamily="34" charset="0"/>
              </a:rPr>
              <a:t>QMessageBox</a:t>
            </a:r>
            <a:endParaRPr lang="en-US" sz="4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6F1B481-FE5C-48CD-B042-D4326A81A4C1}"/>
              </a:ext>
            </a:extLst>
          </p:cNvPr>
          <p:cNvSpPr>
            <a:spLocks noGrp="1"/>
          </p:cNvSpPr>
          <p:nvPr>
            <p:ph idx="1"/>
          </p:nvPr>
        </p:nvSpPr>
        <p:spPr>
          <a:xfrm>
            <a:off x="0" y="495300"/>
            <a:ext cx="11971176" cy="6362700"/>
          </a:xfrm>
        </p:spPr>
        <p:txBody>
          <a:bodyPr>
            <a:normAutofit lnSpcReduction="10000"/>
          </a:bodyPr>
          <a:lstStyle/>
          <a:p>
            <a:pPr marL="0" indent="0">
              <a:buNone/>
            </a:pPr>
            <a:r>
              <a:rPr lang="en-US" sz="1400" b="0" dirty="0">
                <a:solidFill>
                  <a:srgbClr val="777164"/>
                </a:solidFill>
                <a:effectLst/>
                <a:latin typeface="Consolas" panose="020B0609020204030204" pitchFamily="49" charset="0"/>
              </a:rPr>
              <a:t>Qt also provides a built-in message dialog class called </a:t>
            </a:r>
            <a:r>
              <a:rPr lang="en-US" sz="1400" b="0" dirty="0" err="1">
                <a:solidFill>
                  <a:srgbClr val="777164"/>
                </a:solidFill>
                <a:effectLst/>
                <a:latin typeface="Consolas" panose="020B0609020204030204" pitchFamily="49" charset="0"/>
              </a:rPr>
              <a:t>QMessageBox</a:t>
            </a:r>
            <a:r>
              <a:rPr lang="en-US" sz="1400" b="0" dirty="0">
                <a:solidFill>
                  <a:srgbClr val="777164"/>
                </a:solidFill>
                <a:effectLst/>
                <a:latin typeface="Consolas" panose="020B0609020204030204" pitchFamily="49" charset="0"/>
              </a:rPr>
              <a:t>. This can be used to create information, warning, about or question dialogs.</a:t>
            </a:r>
          </a:p>
          <a:p>
            <a:pPr marL="0" indent="0">
              <a:buNone/>
            </a:pPr>
            <a:r>
              <a:rPr lang="en-US" sz="1400" b="0" dirty="0">
                <a:solidFill>
                  <a:srgbClr val="777164"/>
                </a:solidFill>
                <a:effectLst/>
                <a:latin typeface="Consolas" panose="020B0609020204030204" pitchFamily="49" charset="0"/>
              </a:rPr>
              <a:t>The example below creates a simple </a:t>
            </a:r>
            <a:r>
              <a:rPr lang="en-US" sz="1400" b="0" dirty="0" err="1">
                <a:solidFill>
                  <a:srgbClr val="777164"/>
                </a:solidFill>
                <a:effectLst/>
                <a:latin typeface="Consolas" panose="020B0609020204030204" pitchFamily="49" charset="0"/>
              </a:rPr>
              <a:t>QMessageBox</a:t>
            </a:r>
            <a:r>
              <a:rPr lang="en-US" sz="1400" b="0" dirty="0">
                <a:solidFill>
                  <a:srgbClr val="777164"/>
                </a:solidFill>
                <a:effectLst/>
                <a:latin typeface="Consolas" panose="020B0609020204030204" pitchFamily="49" charset="0"/>
              </a:rPr>
              <a:t> and shows it.it will show a message box when button is clicked</a:t>
            </a:r>
          </a:p>
          <a:p>
            <a:pPr marL="0" indent="0">
              <a:buNone/>
            </a:pPr>
            <a:r>
              <a:rPr lang="en-US" sz="1400" b="0" dirty="0">
                <a:solidFill>
                  <a:srgbClr val="777164"/>
                </a:solidFill>
                <a:effectLst/>
                <a:latin typeface="Consolas" panose="020B0609020204030204" pitchFamily="49" charset="0"/>
              </a:rPr>
              <a:t>CODE:</a:t>
            </a:r>
          </a:p>
          <a:p>
            <a:pPr marL="0" indent="0">
              <a:buNone/>
            </a:pPr>
            <a:r>
              <a:rPr lang="en-US" sz="1100" b="0" dirty="0">
                <a:solidFill>
                  <a:srgbClr val="000000"/>
                </a:solidFill>
                <a:effectLst/>
                <a:highlight>
                  <a:srgbClr val="C0C0C0"/>
                </a:highlight>
                <a:latin typeface="Consolas" panose="020B0609020204030204" pitchFamily="49" charset="0"/>
              </a:rPr>
              <a:t>def </a:t>
            </a:r>
            <a:r>
              <a:rPr lang="en-US" sz="1100" b="0" dirty="0" err="1">
                <a:solidFill>
                  <a:srgbClr val="000000"/>
                </a:solidFill>
                <a:effectLst/>
                <a:highlight>
                  <a:srgbClr val="C0C0C0"/>
                </a:highlight>
                <a:latin typeface="Consolas" panose="020B0609020204030204" pitchFamily="49" charset="0"/>
              </a:rPr>
              <a:t>show_on_click</a:t>
            </a:r>
            <a:r>
              <a:rPr lang="en-US" sz="1100" b="0" dirty="0">
                <a:solidFill>
                  <a:srgbClr val="000000"/>
                </a:solidFill>
                <a:effectLst/>
                <a:highlight>
                  <a:srgbClr val="C0C0C0"/>
                </a:highlight>
                <a:latin typeface="Consolas" panose="020B0609020204030204" pitchFamily="49" charset="0"/>
              </a:rPr>
              <a:t>(self):</a:t>
            </a:r>
          </a:p>
          <a:p>
            <a:pPr marL="0" indent="0">
              <a:buNone/>
            </a:pPr>
            <a:r>
              <a:rPr lang="en-US" sz="1100" b="0" dirty="0">
                <a:solidFill>
                  <a:srgbClr val="000000"/>
                </a:solidFill>
                <a:effectLst/>
                <a:highlight>
                  <a:srgbClr val="C0C0C0"/>
                </a:highlight>
                <a:latin typeface="Consolas" panose="020B0609020204030204" pitchFamily="49" charset="0"/>
              </a:rPr>
              <a:t>        </a:t>
            </a:r>
            <a:r>
              <a:rPr lang="en-US" sz="1100" b="0" dirty="0" err="1">
                <a:solidFill>
                  <a:srgbClr val="000000"/>
                </a:solidFill>
                <a:effectLst/>
                <a:highlight>
                  <a:srgbClr val="C0C0C0"/>
                </a:highlight>
                <a:latin typeface="Consolas" panose="020B0609020204030204" pitchFamily="49" charset="0"/>
              </a:rPr>
              <a:t>dlg</a:t>
            </a:r>
            <a:r>
              <a:rPr lang="en-US" sz="1100" b="0" dirty="0">
                <a:solidFill>
                  <a:srgbClr val="000000"/>
                </a:solidFill>
                <a:effectLst/>
                <a:highlight>
                  <a:srgbClr val="C0C0C0"/>
                </a:highlight>
                <a:latin typeface="Consolas" panose="020B0609020204030204" pitchFamily="49" charset="0"/>
              </a:rPr>
              <a:t> = </a:t>
            </a:r>
            <a:r>
              <a:rPr lang="en-US" sz="1100" b="0" dirty="0" err="1">
                <a:solidFill>
                  <a:srgbClr val="000000"/>
                </a:solidFill>
                <a:effectLst/>
                <a:highlight>
                  <a:srgbClr val="C0C0C0"/>
                </a:highlight>
                <a:latin typeface="Consolas" panose="020B0609020204030204" pitchFamily="49" charset="0"/>
              </a:rPr>
              <a:t>QMessageBox</a:t>
            </a:r>
            <a:r>
              <a:rPr lang="en-US" sz="1100" b="0" dirty="0">
                <a:solidFill>
                  <a:srgbClr val="000000"/>
                </a:solidFill>
                <a:effectLst/>
                <a:highlight>
                  <a:srgbClr val="C0C0C0"/>
                </a:highlight>
                <a:latin typeface="Consolas" panose="020B0609020204030204" pitchFamily="49" charset="0"/>
              </a:rPr>
              <a:t>(self)</a:t>
            </a:r>
          </a:p>
          <a:p>
            <a:pPr marL="0" indent="0">
              <a:buNone/>
            </a:pPr>
            <a:r>
              <a:rPr lang="en-US" sz="1100" b="0" dirty="0">
                <a:solidFill>
                  <a:srgbClr val="000000"/>
                </a:solidFill>
                <a:effectLst/>
                <a:highlight>
                  <a:srgbClr val="C0C0C0"/>
                </a:highlight>
                <a:latin typeface="Consolas" panose="020B0609020204030204" pitchFamily="49" charset="0"/>
              </a:rPr>
              <a:t>        </a:t>
            </a:r>
            <a:r>
              <a:rPr lang="en-US" sz="1100" b="0" dirty="0" err="1">
                <a:solidFill>
                  <a:srgbClr val="000000"/>
                </a:solidFill>
                <a:effectLst/>
                <a:highlight>
                  <a:srgbClr val="C0C0C0"/>
                </a:highlight>
                <a:latin typeface="Consolas" panose="020B0609020204030204" pitchFamily="49" charset="0"/>
              </a:rPr>
              <a:t>dlg.setWindowTitle</a:t>
            </a:r>
            <a:r>
              <a:rPr lang="en-US" sz="1100" b="0" dirty="0">
                <a:solidFill>
                  <a:srgbClr val="000000"/>
                </a:solidFill>
                <a:effectLst/>
                <a:highlight>
                  <a:srgbClr val="C0C0C0"/>
                </a:highlight>
                <a:latin typeface="Consolas" panose="020B0609020204030204" pitchFamily="49" charset="0"/>
              </a:rPr>
              <a:t>("I have a question!")</a:t>
            </a:r>
          </a:p>
          <a:p>
            <a:pPr marL="0" indent="0">
              <a:buNone/>
            </a:pPr>
            <a:r>
              <a:rPr lang="en-US" sz="1100" b="0" dirty="0">
                <a:solidFill>
                  <a:srgbClr val="000000"/>
                </a:solidFill>
                <a:effectLst/>
                <a:highlight>
                  <a:srgbClr val="C0C0C0"/>
                </a:highlight>
                <a:latin typeface="Consolas" panose="020B0609020204030204" pitchFamily="49" charset="0"/>
              </a:rPr>
              <a:t>        </a:t>
            </a:r>
            <a:r>
              <a:rPr lang="en-US" sz="1100" b="0" dirty="0" err="1">
                <a:solidFill>
                  <a:srgbClr val="000000"/>
                </a:solidFill>
                <a:effectLst/>
                <a:highlight>
                  <a:srgbClr val="C0C0C0"/>
                </a:highlight>
                <a:latin typeface="Consolas" panose="020B0609020204030204" pitchFamily="49" charset="0"/>
              </a:rPr>
              <a:t>dlg.setText</a:t>
            </a:r>
            <a:r>
              <a:rPr lang="en-US" sz="1100" b="0" dirty="0">
                <a:solidFill>
                  <a:srgbClr val="000000"/>
                </a:solidFill>
                <a:effectLst/>
                <a:highlight>
                  <a:srgbClr val="C0C0C0"/>
                </a:highlight>
                <a:latin typeface="Consolas" panose="020B0609020204030204" pitchFamily="49" charset="0"/>
              </a:rPr>
              <a:t>("This is a simple dialog")</a:t>
            </a:r>
          </a:p>
          <a:p>
            <a:pPr marL="0" indent="0">
              <a:buNone/>
            </a:pPr>
            <a:r>
              <a:rPr lang="en-US" sz="1100" b="0" dirty="0">
                <a:solidFill>
                  <a:srgbClr val="000000"/>
                </a:solidFill>
                <a:effectLst/>
                <a:highlight>
                  <a:srgbClr val="C0C0C0"/>
                </a:highlight>
                <a:latin typeface="Consolas" panose="020B0609020204030204" pitchFamily="49" charset="0"/>
              </a:rPr>
              <a:t>        </a:t>
            </a:r>
            <a:r>
              <a:rPr lang="en-US" sz="1100" b="0" dirty="0" err="1">
                <a:solidFill>
                  <a:srgbClr val="000000"/>
                </a:solidFill>
                <a:effectLst/>
                <a:highlight>
                  <a:srgbClr val="C0C0C0"/>
                </a:highlight>
                <a:latin typeface="Consolas" panose="020B0609020204030204" pitchFamily="49" charset="0"/>
              </a:rPr>
              <a:t>dlg.exec</a:t>
            </a:r>
            <a:r>
              <a:rPr lang="en-US" sz="1100" b="0" dirty="0">
                <a:solidFill>
                  <a:srgbClr val="000000"/>
                </a:solidFill>
                <a:effectLst/>
                <a:highlight>
                  <a:srgbClr val="C0C0C0"/>
                </a:highlight>
                <a:latin typeface="Consolas" panose="020B0609020204030204" pitchFamily="49" charset="0"/>
              </a:rPr>
              <a:t>()</a:t>
            </a:r>
          </a:p>
          <a:p>
            <a:pPr marL="0" indent="0">
              <a:buNone/>
            </a:pPr>
            <a:r>
              <a:rPr lang="en-US" sz="1200" dirty="0">
                <a:solidFill>
                  <a:srgbClr val="777164"/>
                </a:solidFill>
                <a:latin typeface="Consolas" panose="020B0609020204030204" pitchFamily="49" charset="0"/>
              </a:rPr>
              <a:t>This create a simple message but if you want to give options to user so we change the following you can also change icon of message</a:t>
            </a:r>
          </a:p>
          <a:p>
            <a:pPr marL="0" indent="0">
              <a:buNone/>
            </a:pPr>
            <a:r>
              <a:rPr lang="en-US" sz="1200" b="0" dirty="0">
                <a:solidFill>
                  <a:srgbClr val="777164"/>
                </a:solidFill>
                <a:effectLst/>
                <a:latin typeface="Consolas" panose="020B0609020204030204" pitchFamily="49" charset="0"/>
              </a:rPr>
              <a:t>Following code can be use for multiple button</a:t>
            </a:r>
          </a:p>
          <a:p>
            <a:pPr marL="0" indent="0">
              <a:buNone/>
            </a:pPr>
            <a:r>
              <a:rPr lang="en-US" sz="1050" b="0" dirty="0">
                <a:solidFill>
                  <a:schemeClr val="bg1"/>
                </a:solidFill>
                <a:effectLst/>
                <a:highlight>
                  <a:srgbClr val="C0C0C0"/>
                </a:highlight>
                <a:latin typeface="Consolas" panose="020B0609020204030204" pitchFamily="49" charset="0"/>
              </a:rPr>
              <a:t>def </a:t>
            </a:r>
            <a:r>
              <a:rPr lang="en-US" sz="1050" b="0" dirty="0" err="1">
                <a:solidFill>
                  <a:schemeClr val="bg1"/>
                </a:solidFill>
                <a:effectLst/>
                <a:highlight>
                  <a:srgbClr val="C0C0C0"/>
                </a:highlight>
                <a:latin typeface="Consolas" panose="020B0609020204030204" pitchFamily="49" charset="0"/>
              </a:rPr>
              <a:t>handle_button_click</a:t>
            </a:r>
            <a:r>
              <a:rPr lang="en-US" sz="1050" b="0" dirty="0">
                <a:solidFill>
                  <a:schemeClr val="bg1"/>
                </a:solidFill>
                <a:effectLst/>
                <a:highlight>
                  <a:srgbClr val="C0C0C0"/>
                </a:highlight>
                <a:latin typeface="Consolas" panose="020B0609020204030204" pitchFamily="49" charset="0"/>
              </a:rPr>
              <a:t>(self):</a:t>
            </a:r>
          </a:p>
          <a:p>
            <a:pPr marL="0" indent="0">
              <a:buNone/>
            </a:pPr>
            <a:r>
              <a:rPr lang="en-US" sz="1050" b="0" dirty="0">
                <a:solidFill>
                  <a:schemeClr val="bg1"/>
                </a:solidFill>
                <a:effectLst/>
                <a:latin typeface="Consolas" panose="020B0609020204030204" pitchFamily="49" charset="0"/>
              </a:rPr>
              <a:t>        </a:t>
            </a:r>
            <a:r>
              <a:rPr lang="en-US" sz="1050" b="0" dirty="0">
                <a:solidFill>
                  <a:schemeClr val="bg1"/>
                </a:solidFill>
                <a:effectLst/>
                <a:highlight>
                  <a:srgbClr val="C0C0C0"/>
                </a:highlight>
                <a:latin typeface="Consolas" panose="020B0609020204030204" pitchFamily="49" charset="0"/>
              </a:rPr>
              <a:t>reply = </a:t>
            </a:r>
            <a:r>
              <a:rPr lang="en-US" sz="1050" b="0" dirty="0" err="1">
                <a:solidFill>
                  <a:schemeClr val="bg1"/>
                </a:solidFill>
                <a:effectLst/>
                <a:highlight>
                  <a:srgbClr val="C0C0C0"/>
                </a:highlight>
                <a:latin typeface="Consolas" panose="020B0609020204030204" pitchFamily="49" charset="0"/>
              </a:rPr>
              <a:t>QMessageBox.warning</a:t>
            </a:r>
            <a:r>
              <a:rPr lang="en-US" sz="1050" b="0" dirty="0">
                <a:solidFill>
                  <a:schemeClr val="bg1"/>
                </a:solidFill>
                <a:effectLst/>
                <a:highlight>
                  <a:srgbClr val="C0C0C0"/>
                </a:highlight>
                <a:latin typeface="Consolas" panose="020B0609020204030204" pitchFamily="49" charset="0"/>
              </a:rPr>
              <a:t>(self, 'Message', 'Are you ok?', </a:t>
            </a:r>
            <a:r>
              <a:rPr lang="en-US" sz="1050" b="0" dirty="0" err="1">
                <a:solidFill>
                  <a:schemeClr val="bg1"/>
                </a:solidFill>
                <a:effectLst/>
                <a:highlight>
                  <a:srgbClr val="C0C0C0"/>
                </a:highlight>
                <a:latin typeface="Consolas" panose="020B0609020204030204" pitchFamily="49" charset="0"/>
              </a:rPr>
              <a:t>QMessageBox.Yes</a:t>
            </a:r>
            <a:r>
              <a:rPr lang="en-US" sz="1050" b="0" dirty="0">
                <a:solidFill>
                  <a:schemeClr val="bg1"/>
                </a:solidFill>
                <a:effectLst/>
                <a:highlight>
                  <a:srgbClr val="C0C0C0"/>
                </a:highlight>
                <a:latin typeface="Consolas" panose="020B0609020204030204" pitchFamily="49" charset="0"/>
              </a:rPr>
              <a:t> | </a:t>
            </a:r>
            <a:r>
              <a:rPr lang="en-US" sz="1050" b="0" dirty="0" err="1">
                <a:solidFill>
                  <a:schemeClr val="bg1"/>
                </a:solidFill>
                <a:effectLst/>
                <a:highlight>
                  <a:srgbClr val="C0C0C0"/>
                </a:highlight>
                <a:latin typeface="Consolas" panose="020B0609020204030204" pitchFamily="49" charset="0"/>
              </a:rPr>
              <a:t>QMessageBox.No</a:t>
            </a:r>
            <a:r>
              <a:rPr lang="en-US" sz="1050" b="0" dirty="0">
                <a:solidFill>
                  <a:schemeClr val="bg1"/>
                </a:solidFill>
                <a:effectLst/>
                <a:highlight>
                  <a:srgbClr val="C0C0C0"/>
                </a:highlight>
                <a:latin typeface="Consolas" panose="020B0609020204030204" pitchFamily="49" charset="0"/>
              </a:rPr>
              <a:t>)</a:t>
            </a:r>
          </a:p>
          <a:p>
            <a:pPr marL="0" indent="0">
              <a:buNone/>
            </a:pPr>
            <a:r>
              <a:rPr lang="en-US" sz="1050" b="0" dirty="0">
                <a:solidFill>
                  <a:schemeClr val="bg1"/>
                </a:solidFill>
                <a:effectLst/>
                <a:latin typeface="Consolas" panose="020B0609020204030204" pitchFamily="49" charset="0"/>
              </a:rPr>
              <a:t>       </a:t>
            </a:r>
            <a:r>
              <a:rPr lang="en-US" sz="1050" b="0" dirty="0">
                <a:solidFill>
                  <a:schemeClr val="bg1"/>
                </a:solidFill>
                <a:effectLst/>
                <a:highlight>
                  <a:srgbClr val="C0C0C0"/>
                </a:highlight>
                <a:latin typeface="Consolas" panose="020B0609020204030204" pitchFamily="49" charset="0"/>
              </a:rPr>
              <a:t> if reply == </a:t>
            </a:r>
            <a:r>
              <a:rPr lang="en-US" sz="1050" b="0" dirty="0" err="1">
                <a:solidFill>
                  <a:schemeClr val="bg1"/>
                </a:solidFill>
                <a:effectLst/>
                <a:highlight>
                  <a:srgbClr val="C0C0C0"/>
                </a:highlight>
                <a:latin typeface="Consolas" panose="020B0609020204030204" pitchFamily="49" charset="0"/>
              </a:rPr>
              <a:t>QMessageBox.Yes</a:t>
            </a:r>
            <a:r>
              <a:rPr lang="en-US" sz="1050" b="0" dirty="0">
                <a:solidFill>
                  <a:schemeClr val="bg1"/>
                </a:solidFill>
                <a:effectLst/>
                <a:highlight>
                  <a:srgbClr val="C0C0C0"/>
                </a:highlight>
                <a:latin typeface="Consolas" panose="020B0609020204030204" pitchFamily="49" charset="0"/>
              </a:rPr>
              <a:t>:</a:t>
            </a:r>
          </a:p>
          <a:p>
            <a:pPr marL="0" indent="0">
              <a:buNone/>
            </a:pPr>
            <a:r>
              <a:rPr lang="en-US" sz="1050" b="0" dirty="0">
                <a:solidFill>
                  <a:schemeClr val="bg1"/>
                </a:solidFill>
                <a:effectLst/>
                <a:latin typeface="Consolas" panose="020B0609020204030204" pitchFamily="49" charset="0"/>
              </a:rPr>
              <a:t>            </a:t>
            </a:r>
            <a:r>
              <a:rPr lang="en-US" sz="1050" b="0" dirty="0">
                <a:solidFill>
                  <a:schemeClr val="bg1"/>
                </a:solidFill>
                <a:effectLst/>
                <a:highlight>
                  <a:srgbClr val="C0C0C0"/>
                </a:highlight>
                <a:latin typeface="Consolas" panose="020B0609020204030204" pitchFamily="49" charset="0"/>
              </a:rPr>
              <a:t>print("Yes!")</a:t>
            </a:r>
          </a:p>
          <a:p>
            <a:pPr marL="0" indent="0">
              <a:buNone/>
            </a:pPr>
            <a:r>
              <a:rPr lang="en-US" sz="1050" b="0" dirty="0">
                <a:solidFill>
                  <a:schemeClr val="bg1"/>
                </a:solidFill>
                <a:effectLst/>
                <a:latin typeface="Consolas" panose="020B0609020204030204" pitchFamily="49" charset="0"/>
              </a:rPr>
              <a:t>        </a:t>
            </a:r>
            <a:r>
              <a:rPr lang="en-US" sz="1050" b="0" dirty="0">
                <a:solidFill>
                  <a:schemeClr val="bg1"/>
                </a:solidFill>
                <a:effectLst/>
                <a:highlight>
                  <a:srgbClr val="C0C0C0"/>
                </a:highlight>
                <a:latin typeface="Consolas" panose="020B0609020204030204" pitchFamily="49" charset="0"/>
              </a:rPr>
              <a:t>else:</a:t>
            </a:r>
          </a:p>
          <a:p>
            <a:pPr marL="0" indent="0">
              <a:buNone/>
            </a:pPr>
            <a:r>
              <a:rPr lang="en-US" sz="1050" b="0" dirty="0">
                <a:solidFill>
                  <a:schemeClr val="bg1"/>
                </a:solidFill>
                <a:effectLst/>
                <a:latin typeface="Consolas" panose="020B0609020204030204" pitchFamily="49" charset="0"/>
              </a:rPr>
              <a:t>            </a:t>
            </a:r>
            <a:r>
              <a:rPr lang="en-US" sz="1050" b="0" dirty="0">
                <a:solidFill>
                  <a:schemeClr val="bg1"/>
                </a:solidFill>
                <a:effectLst/>
                <a:highlight>
                  <a:srgbClr val="C0C0C0"/>
                </a:highlight>
                <a:latin typeface="Consolas" panose="020B0609020204030204" pitchFamily="49" charset="0"/>
              </a:rPr>
              <a:t>print("No!")</a:t>
            </a:r>
          </a:p>
          <a:p>
            <a:pPr marL="0" indent="0">
              <a:buNone/>
            </a:pPr>
            <a:r>
              <a:rPr lang="en-US" sz="1200" b="0" dirty="0">
                <a:solidFill>
                  <a:srgbClr val="777164"/>
                </a:solidFill>
                <a:effectLst/>
                <a:latin typeface="Consolas" panose="020B0609020204030204" pitchFamily="49" charset="0"/>
              </a:rPr>
              <a:t>In this code we have </a:t>
            </a:r>
            <a:r>
              <a:rPr lang="en-US" sz="1200" dirty="0">
                <a:solidFill>
                  <a:srgbClr val="777164"/>
                </a:solidFill>
                <a:latin typeface="Consolas" panose="020B0609020204030204" pitchFamily="49" charset="0"/>
              </a:rPr>
              <a:t>we have initialize </a:t>
            </a:r>
            <a:r>
              <a:rPr lang="en-US" sz="1200" dirty="0" err="1">
                <a:solidFill>
                  <a:srgbClr val="777164"/>
                </a:solidFill>
                <a:latin typeface="Consolas" panose="020B0609020204030204" pitchFamily="49" charset="0"/>
              </a:rPr>
              <a:t>QMessageBox.warning</a:t>
            </a:r>
            <a:r>
              <a:rPr lang="en-US" sz="1200" dirty="0">
                <a:solidFill>
                  <a:srgbClr val="777164"/>
                </a:solidFill>
                <a:latin typeface="Consolas" panose="020B0609020204030204" pitchFamily="49" charset="0"/>
              </a:rPr>
              <a:t> so it will show with warning sign this can be change with above icon state command </a:t>
            </a:r>
          </a:p>
          <a:p>
            <a:pPr marL="0" indent="0">
              <a:buNone/>
            </a:pPr>
            <a:r>
              <a:rPr lang="en-US" sz="1200" b="0" dirty="0">
                <a:solidFill>
                  <a:srgbClr val="777164"/>
                </a:solidFill>
                <a:effectLst/>
                <a:latin typeface="Consolas" panose="020B0609020204030204" pitchFamily="49" charset="0"/>
              </a:rPr>
              <a:t>Then we have give title of message box and third give text of message box then set the button in our message box and create simple if else condition if yes is selected it will print yes else no</a:t>
            </a:r>
          </a:p>
          <a:p>
            <a:pPr marL="0" indent="0">
              <a:buNone/>
            </a:pPr>
            <a:r>
              <a:rPr lang="en-US" sz="1200" dirty="0">
                <a:solidFill>
                  <a:srgbClr val="777164"/>
                </a:solidFill>
                <a:latin typeface="Consolas" panose="020B0609020204030204" pitchFamily="49" charset="0"/>
              </a:rPr>
              <a:t>The above can also be done by this</a:t>
            </a:r>
            <a:endParaRPr lang="en-US" sz="1200" b="0" dirty="0">
              <a:solidFill>
                <a:srgbClr val="777164"/>
              </a:solidFill>
              <a:effectLst/>
              <a:latin typeface="Consolas" panose="020B0609020204030204" pitchFamily="49" charset="0"/>
            </a:endParaRPr>
          </a:p>
          <a:p>
            <a:pPr marL="0" indent="0">
              <a:buNone/>
            </a:pPr>
            <a:r>
              <a:rPr lang="en-US" sz="1000" b="0" dirty="0" err="1">
                <a:solidFill>
                  <a:schemeClr val="bg1"/>
                </a:solidFill>
                <a:effectLst/>
                <a:highlight>
                  <a:srgbClr val="C0C0C0"/>
                </a:highlight>
                <a:latin typeface="Consolas" panose="020B0609020204030204" pitchFamily="49" charset="0"/>
              </a:rPr>
              <a:t>dlg.setStandardButtons</a:t>
            </a:r>
            <a:r>
              <a:rPr lang="en-US" sz="1000" b="0" dirty="0">
                <a:solidFill>
                  <a:schemeClr val="bg1"/>
                </a:solidFill>
                <a:effectLst/>
                <a:highlight>
                  <a:srgbClr val="C0C0C0"/>
                </a:highlight>
                <a:latin typeface="Consolas" panose="020B0609020204030204" pitchFamily="49" charset="0"/>
              </a:rPr>
              <a:t>(</a:t>
            </a:r>
            <a:r>
              <a:rPr lang="en-US" sz="1000" b="0" dirty="0" err="1">
                <a:solidFill>
                  <a:schemeClr val="bg1"/>
                </a:solidFill>
                <a:effectLst/>
                <a:highlight>
                  <a:srgbClr val="C0C0C0"/>
                </a:highlight>
                <a:latin typeface="Consolas" panose="020B0609020204030204" pitchFamily="49" charset="0"/>
              </a:rPr>
              <a:t>QMessageBox.Yes</a:t>
            </a:r>
            <a:r>
              <a:rPr lang="en-US" sz="1000" b="0" dirty="0">
                <a:solidFill>
                  <a:schemeClr val="bg1"/>
                </a:solidFill>
                <a:effectLst/>
                <a:highlight>
                  <a:srgbClr val="C0C0C0"/>
                </a:highlight>
                <a:latin typeface="Consolas" panose="020B0609020204030204" pitchFamily="49" charset="0"/>
              </a:rPr>
              <a:t> | </a:t>
            </a:r>
            <a:r>
              <a:rPr lang="en-US" sz="1000" b="0" dirty="0" err="1">
                <a:solidFill>
                  <a:schemeClr val="bg1"/>
                </a:solidFill>
                <a:effectLst/>
                <a:highlight>
                  <a:srgbClr val="C0C0C0"/>
                </a:highlight>
                <a:latin typeface="Consolas" panose="020B0609020204030204" pitchFamily="49" charset="0"/>
              </a:rPr>
              <a:t>QMessageBox.No</a:t>
            </a:r>
            <a:r>
              <a:rPr lang="en-US" sz="1000" b="0" dirty="0">
                <a:solidFill>
                  <a:schemeClr val="bg1"/>
                </a:solidFill>
                <a:effectLst/>
                <a:highlight>
                  <a:srgbClr val="C0C0C0"/>
                </a:highlight>
                <a:latin typeface="Consolas" panose="020B0609020204030204" pitchFamily="49" charset="0"/>
              </a:rPr>
              <a:t>)</a:t>
            </a:r>
          </a:p>
          <a:p>
            <a:pPr marL="0" indent="0">
              <a:buNone/>
            </a:pPr>
            <a:r>
              <a:rPr lang="en-US" sz="1000" b="0" dirty="0" err="1">
                <a:solidFill>
                  <a:schemeClr val="bg1"/>
                </a:solidFill>
                <a:effectLst/>
                <a:highlight>
                  <a:srgbClr val="C0C0C0"/>
                </a:highlight>
                <a:latin typeface="Consolas" panose="020B0609020204030204" pitchFamily="49" charset="0"/>
              </a:rPr>
              <a:t>dlg.setIcon</a:t>
            </a:r>
            <a:r>
              <a:rPr lang="en-US" sz="1000" b="0" dirty="0">
                <a:solidFill>
                  <a:schemeClr val="bg1"/>
                </a:solidFill>
                <a:effectLst/>
                <a:highlight>
                  <a:srgbClr val="C0C0C0"/>
                </a:highlight>
                <a:latin typeface="Consolas" panose="020B0609020204030204" pitchFamily="49" charset="0"/>
              </a:rPr>
              <a:t>(</a:t>
            </a:r>
            <a:r>
              <a:rPr lang="en-US" sz="1000" b="0" dirty="0" err="1">
                <a:solidFill>
                  <a:schemeClr val="bg1"/>
                </a:solidFill>
                <a:effectLst/>
                <a:highlight>
                  <a:srgbClr val="C0C0C0"/>
                </a:highlight>
                <a:latin typeface="Consolas" panose="020B0609020204030204" pitchFamily="49" charset="0"/>
              </a:rPr>
              <a:t>QMessageBox.Question</a:t>
            </a:r>
            <a:r>
              <a:rPr lang="en-US" sz="1000" b="0" dirty="0">
                <a:solidFill>
                  <a:schemeClr val="bg1"/>
                </a:solidFill>
                <a:effectLst/>
                <a:highlight>
                  <a:srgbClr val="C0C0C0"/>
                </a:highlight>
                <a:latin typeface="Consolas" panose="020B0609020204030204" pitchFamily="49" charset="0"/>
              </a:rPr>
              <a:t>)</a:t>
            </a:r>
          </a:p>
          <a:p>
            <a:pPr marL="0" indent="0">
              <a:buNone/>
            </a:pPr>
            <a:r>
              <a:rPr lang="en-US" sz="1000" b="0" dirty="0">
                <a:solidFill>
                  <a:schemeClr val="bg1"/>
                </a:solidFill>
                <a:effectLst/>
                <a:highlight>
                  <a:srgbClr val="C0C0C0"/>
                </a:highlight>
                <a:latin typeface="Consolas" panose="020B0609020204030204" pitchFamily="49" charset="0"/>
              </a:rPr>
              <a:t>button = </a:t>
            </a:r>
            <a:r>
              <a:rPr lang="en-US" sz="1000" b="0" dirty="0" err="1">
                <a:solidFill>
                  <a:schemeClr val="bg1"/>
                </a:solidFill>
                <a:effectLst/>
                <a:highlight>
                  <a:srgbClr val="C0C0C0"/>
                </a:highlight>
                <a:latin typeface="Consolas" panose="020B0609020204030204" pitchFamily="49" charset="0"/>
              </a:rPr>
              <a:t>dlg.exec</a:t>
            </a:r>
            <a:r>
              <a:rPr lang="en-US" sz="1000" b="0" dirty="0">
                <a:solidFill>
                  <a:schemeClr val="bg1"/>
                </a:solidFill>
                <a:effectLst/>
                <a:highlight>
                  <a:srgbClr val="C0C0C0"/>
                </a:highlight>
                <a:latin typeface="Consolas" panose="020B0609020204030204" pitchFamily="49" charset="0"/>
              </a:rPr>
              <a:t>()</a:t>
            </a:r>
          </a:p>
          <a:p>
            <a:pPr marL="0" indent="0">
              <a:buNone/>
            </a:pPr>
            <a:endParaRPr lang="en-US" sz="1200" b="0" dirty="0">
              <a:solidFill>
                <a:srgbClr val="777164"/>
              </a:solidFill>
              <a:effectLst/>
              <a:latin typeface="Consolas" panose="020B0609020204030204" pitchFamily="49" charset="0"/>
            </a:endParaRPr>
          </a:p>
          <a:p>
            <a:pPr marL="0" indent="0">
              <a:buNone/>
            </a:pPr>
            <a:endParaRPr lang="en-US" sz="1400" b="0" dirty="0">
              <a:solidFill>
                <a:srgbClr val="777164"/>
              </a:solidFill>
              <a:effectLst/>
              <a:latin typeface="Consolas" panose="020B0609020204030204" pitchFamily="49" charset="0"/>
            </a:endParaRPr>
          </a:p>
          <a:p>
            <a:pPr marL="0" indent="0">
              <a:buNone/>
            </a:pPr>
            <a:endParaRPr lang="en-US" sz="1400" b="0" dirty="0">
              <a:solidFill>
                <a:srgbClr val="777164"/>
              </a:solidFill>
              <a:effectLst/>
              <a:latin typeface="Consolas" panose="020B0609020204030204" pitchFamily="49" charset="0"/>
            </a:endParaRPr>
          </a:p>
          <a:p>
            <a:pPr marL="0" indent="0">
              <a:buNone/>
            </a:pPr>
            <a:endParaRPr lang="en-US" sz="1800" dirty="0">
              <a:solidFill>
                <a:srgbClr val="777164"/>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b="0" i="0" dirty="0">
              <a:solidFill>
                <a:srgbClr val="777164"/>
              </a:solidFill>
              <a:effectLst/>
              <a:latin typeface="Söhne"/>
            </a:endParaRPr>
          </a:p>
          <a:p>
            <a:pPr marL="0" indent="0">
              <a:buNone/>
            </a:pPr>
            <a:endParaRPr lang="en-US" sz="2000" dirty="0">
              <a:solidFill>
                <a:srgbClr val="777164"/>
              </a:solidFill>
            </a:endParaRPr>
          </a:p>
        </p:txBody>
      </p:sp>
      <p:pic>
        <p:nvPicPr>
          <p:cNvPr id="10" name="Screen Recording 9">
            <a:hlinkClick r:id="" action="ppaction://media"/>
            <a:extLst>
              <a:ext uri="{FF2B5EF4-FFF2-40B4-BE49-F238E27FC236}">
                <a16:creationId xmlns:a16="http://schemas.microsoft.com/office/drawing/2014/main" id="{B22E85E9-51FA-470E-A182-25E28C9527CB}"/>
              </a:ext>
            </a:extLst>
          </p:cNvPr>
          <p:cNvPicPr>
            <a:picLocks noChangeAspect="1"/>
          </p:cNvPicPr>
          <p:nvPr>
            <a:videoFile r:link="rId1"/>
            <p:extLst>
              <p:ext uri="{DAA4B4D4-6D71-4841-9C94-3DE7FCFB9230}">
                <p14:media xmlns:p14="http://schemas.microsoft.com/office/powerpoint/2010/main" r:embed="rId2">
                  <p14:trim end="1562"/>
                </p14:media>
              </p:ext>
            </p:extLst>
          </p:nvPr>
        </p:nvPicPr>
        <p:blipFill>
          <a:blip r:embed="rId6"/>
          <a:stretch>
            <a:fillRect/>
          </a:stretch>
        </p:blipFill>
        <p:spPr>
          <a:xfrm>
            <a:off x="8391626" y="1545343"/>
            <a:ext cx="3579549" cy="1107956"/>
          </a:xfrm>
          <a:prstGeom prst="rect">
            <a:avLst/>
          </a:prstGeom>
        </p:spPr>
      </p:pic>
      <p:pic>
        <p:nvPicPr>
          <p:cNvPr id="15" name="Picture 14">
            <a:extLst>
              <a:ext uri="{FF2B5EF4-FFF2-40B4-BE49-F238E27FC236}">
                <a16:creationId xmlns:a16="http://schemas.microsoft.com/office/drawing/2014/main" id="{3370BFA0-7B43-43B5-AC52-7C7480347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2696" y="1483328"/>
            <a:ext cx="3726607" cy="1231987"/>
          </a:xfrm>
          <a:prstGeom prst="rect">
            <a:avLst/>
          </a:prstGeom>
        </p:spPr>
      </p:pic>
      <p:pic>
        <p:nvPicPr>
          <p:cNvPr id="16" name="Screen Recording 15">
            <a:hlinkClick r:id="" action="ppaction://media"/>
            <a:extLst>
              <a:ext uri="{FF2B5EF4-FFF2-40B4-BE49-F238E27FC236}">
                <a16:creationId xmlns:a16="http://schemas.microsoft.com/office/drawing/2014/main" id="{E098AF85-04E7-44DF-97E2-C8E49142FF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872684" y="3557259"/>
            <a:ext cx="2617431" cy="997117"/>
          </a:xfrm>
          <a:prstGeom prst="rect">
            <a:avLst/>
          </a:prstGeom>
        </p:spPr>
      </p:pic>
    </p:spTree>
    <p:extLst>
      <p:ext uri="{BB962C8B-B14F-4D97-AF65-F5344CB8AC3E}">
        <p14:creationId xmlns:p14="http://schemas.microsoft.com/office/powerpoint/2010/main" val="15731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8"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0EC4-F225-4946-96FF-FDC885F2C792}"/>
              </a:ext>
            </a:extLst>
          </p:cNvPr>
          <p:cNvSpPr>
            <a:spLocks noGrp="1"/>
          </p:cNvSpPr>
          <p:nvPr>
            <p:ph type="title"/>
          </p:nvPr>
        </p:nvSpPr>
        <p:spPr>
          <a:xfrm>
            <a:off x="838200" y="0"/>
            <a:ext cx="10515600" cy="873125"/>
          </a:xfrm>
        </p:spPr>
        <p:txBody>
          <a:bodyPr/>
          <a:lstStyle/>
          <a:p>
            <a:pPr algn="ctr"/>
            <a:r>
              <a:rPr lang="en-US" b="1" dirty="0">
                <a:solidFill>
                  <a:srgbClr val="777164"/>
                </a:solidFill>
                <a:latin typeface="Arial" panose="020B0604020202020204" pitchFamily="34" charset="0"/>
                <a:cs typeface="Arial" panose="020B0604020202020204" pitchFamily="34" charset="0"/>
              </a:rPr>
              <a:t>Qt Designer</a:t>
            </a:r>
          </a:p>
        </p:txBody>
      </p:sp>
      <p:sp>
        <p:nvSpPr>
          <p:cNvPr id="3" name="Content Placeholder 2">
            <a:extLst>
              <a:ext uri="{FF2B5EF4-FFF2-40B4-BE49-F238E27FC236}">
                <a16:creationId xmlns:a16="http://schemas.microsoft.com/office/drawing/2014/main" id="{84DA91ED-1B64-40E8-8317-2CED49C53747}"/>
              </a:ext>
            </a:extLst>
          </p:cNvPr>
          <p:cNvSpPr>
            <a:spLocks noGrp="1"/>
          </p:cNvSpPr>
          <p:nvPr>
            <p:ph idx="1"/>
          </p:nvPr>
        </p:nvSpPr>
        <p:spPr>
          <a:xfrm>
            <a:off x="66674" y="714375"/>
            <a:ext cx="12125325" cy="6143625"/>
          </a:xfrm>
        </p:spPr>
        <p:txBody>
          <a:bodyPr>
            <a:normAutofit lnSpcReduction="10000"/>
          </a:bodyPr>
          <a:lstStyle/>
          <a:p>
            <a:pPr marL="0" indent="0">
              <a:buNone/>
            </a:pPr>
            <a:r>
              <a:rPr lang="en-US" sz="1600" b="0" i="0" dirty="0">
                <a:solidFill>
                  <a:srgbClr val="777164"/>
                </a:solidFill>
                <a:effectLst/>
                <a:latin typeface="Consolas" panose="020B0609020204030204" pitchFamily="49" charset="0"/>
              </a:rPr>
              <a:t>So far we have been creating apps using Python code. This works great in many cases, but as your applications get larger or interfaces more complicated, it can get a bit difficult to define all widgets programmatically. The good news is that Qt comes with a graphical editor </a:t>
            </a:r>
            <a:r>
              <a:rPr lang="en-US" sz="1600" b="0" i="1" dirty="0">
                <a:solidFill>
                  <a:srgbClr val="777164"/>
                </a:solidFill>
                <a:effectLst/>
                <a:latin typeface="Consolas" panose="020B0609020204030204" pitchFamily="49" charset="0"/>
              </a:rPr>
              <a:t>Qt Designer</a:t>
            </a:r>
            <a:r>
              <a:rPr lang="en-US" sz="1600" b="0" i="0" dirty="0">
                <a:solidFill>
                  <a:srgbClr val="777164"/>
                </a:solidFill>
                <a:effectLst/>
                <a:latin typeface="Consolas" panose="020B0609020204030204" pitchFamily="49" charset="0"/>
              </a:rPr>
              <a:t> which contains a drag-and-drop UI editor. Using </a:t>
            </a:r>
            <a:r>
              <a:rPr lang="en-US" sz="1600" b="0" i="1" dirty="0">
                <a:solidFill>
                  <a:srgbClr val="777164"/>
                </a:solidFill>
                <a:effectLst/>
                <a:latin typeface="Consolas" panose="020B0609020204030204" pitchFamily="49" charset="0"/>
              </a:rPr>
              <a:t>Qt Designer</a:t>
            </a:r>
            <a:r>
              <a:rPr lang="en-US" sz="1600" b="0" i="0" dirty="0">
                <a:solidFill>
                  <a:srgbClr val="777164"/>
                </a:solidFill>
                <a:effectLst/>
                <a:latin typeface="Consolas" panose="020B0609020204030204" pitchFamily="49" charset="0"/>
              </a:rPr>
              <a:t> you can define your UIs visually and then simply hook up the application logic later.</a:t>
            </a:r>
          </a:p>
          <a:p>
            <a:pPr marL="0" indent="0">
              <a:buNone/>
            </a:pPr>
            <a:r>
              <a:rPr lang="en-US" sz="1600" b="0" i="0" dirty="0">
                <a:solidFill>
                  <a:srgbClr val="777164"/>
                </a:solidFill>
                <a:effectLst/>
                <a:latin typeface="Consolas" panose="020B0609020204030204" pitchFamily="49" charset="0"/>
              </a:rPr>
              <a:t>Install the PyQT5 D</a:t>
            </a:r>
            <a:r>
              <a:rPr lang="en-US" sz="1600" dirty="0">
                <a:solidFill>
                  <a:srgbClr val="777164"/>
                </a:solidFill>
                <a:latin typeface="Consolas" panose="020B0609020204030204" pitchFamily="49" charset="0"/>
              </a:rPr>
              <a:t>esigner</a:t>
            </a:r>
          </a:p>
          <a:p>
            <a:pPr marL="0" indent="0">
              <a:buNone/>
            </a:pPr>
            <a:r>
              <a:rPr lang="en-US" sz="1800" b="0" i="0" dirty="0">
                <a:solidFill>
                  <a:srgbClr val="000000"/>
                </a:solidFill>
                <a:effectLst/>
                <a:highlight>
                  <a:srgbClr val="C0C0C0"/>
                </a:highlight>
                <a:latin typeface="Candara" panose="020E0502030303020204" pitchFamily="34" charset="0"/>
              </a:rPr>
              <a:t>pip install PyQt5Designer</a:t>
            </a:r>
          </a:p>
          <a:p>
            <a:pPr marL="0" indent="0">
              <a:buNone/>
            </a:pPr>
            <a:r>
              <a:rPr lang="en-US" sz="1600" dirty="0">
                <a:solidFill>
                  <a:srgbClr val="777164"/>
                </a:solidFill>
                <a:latin typeface="Consolas" panose="020B0609020204030204" pitchFamily="49" charset="0"/>
              </a:rPr>
              <a:t>Open it by writing below command in terminal</a:t>
            </a:r>
          </a:p>
          <a:p>
            <a:pPr marL="0" indent="0">
              <a:buNone/>
            </a:pPr>
            <a:r>
              <a:rPr lang="en-US" sz="1800" b="0" i="0" dirty="0">
                <a:solidFill>
                  <a:srgbClr val="000000"/>
                </a:solidFill>
                <a:effectLst/>
                <a:highlight>
                  <a:srgbClr val="C0C0C0"/>
                </a:highlight>
                <a:latin typeface="Candara" panose="020E0502030303020204" pitchFamily="34" charset="0"/>
              </a:rPr>
              <a:t>designer.exe</a:t>
            </a:r>
          </a:p>
          <a:p>
            <a:pPr marL="0" indent="0">
              <a:buNone/>
            </a:pPr>
            <a:endParaRPr lang="en-US" sz="1800" dirty="0">
              <a:solidFill>
                <a:srgbClr val="777164"/>
              </a:solidFill>
              <a:latin typeface="Candara" panose="020E0502030303020204" pitchFamily="34" charset="0"/>
            </a:endParaRPr>
          </a:p>
          <a:p>
            <a:pPr marL="0" indent="0">
              <a:buNone/>
            </a:pPr>
            <a:r>
              <a:rPr lang="en-US" sz="1600" dirty="0">
                <a:solidFill>
                  <a:srgbClr val="777164"/>
                </a:solidFill>
                <a:latin typeface="Consolas" panose="020B0609020204030204" pitchFamily="49" charset="0"/>
              </a:rPr>
              <a:t>You can now create Ui in designer. After creating </a:t>
            </a:r>
            <a:r>
              <a:rPr lang="en-US" sz="1600" dirty="0" err="1">
                <a:solidFill>
                  <a:srgbClr val="777164"/>
                </a:solidFill>
                <a:latin typeface="Consolas" panose="020B0609020204030204" pitchFamily="49" charset="0"/>
              </a:rPr>
              <a:t>ui</a:t>
            </a:r>
            <a:r>
              <a:rPr lang="en-US" sz="1600" dirty="0">
                <a:solidFill>
                  <a:srgbClr val="777164"/>
                </a:solidFill>
                <a:latin typeface="Consolas" panose="020B0609020204030204" pitchFamily="49" charset="0"/>
              </a:rPr>
              <a:t> in designer save the file </a:t>
            </a:r>
          </a:p>
          <a:p>
            <a:pPr marL="0" indent="0">
              <a:buNone/>
            </a:pPr>
            <a:r>
              <a:rPr lang="en-US" sz="1600" dirty="0">
                <a:solidFill>
                  <a:srgbClr val="777164"/>
                </a:solidFill>
                <a:latin typeface="Consolas" panose="020B0609020204030204" pitchFamily="49" charset="0"/>
              </a:rPr>
              <a:t>Like this</a:t>
            </a:r>
          </a:p>
          <a:p>
            <a:pPr marL="0" indent="0">
              <a:buNone/>
            </a:pPr>
            <a:r>
              <a:rPr lang="en-US" sz="1600" dirty="0">
                <a:solidFill>
                  <a:srgbClr val="777164"/>
                </a:solidFill>
                <a:latin typeface="Consolas" panose="020B0609020204030204" pitchFamily="49" charset="0"/>
              </a:rPr>
              <a:t>Then you can convert Ui file in python by following command</a:t>
            </a:r>
          </a:p>
          <a:p>
            <a:pPr marL="0" indent="0">
              <a:buNone/>
            </a:pPr>
            <a:r>
              <a:rPr lang="en-US" sz="1800" dirty="0">
                <a:solidFill>
                  <a:srgbClr val="000000"/>
                </a:solidFill>
                <a:highlight>
                  <a:srgbClr val="C0C0C0"/>
                </a:highlight>
                <a:latin typeface="Candara" panose="020E0502030303020204" pitchFamily="34" charset="0"/>
              </a:rPr>
              <a:t>pyuic5 -x {</a:t>
            </a:r>
            <a:r>
              <a:rPr lang="en-US" sz="1800" dirty="0" err="1">
                <a:solidFill>
                  <a:srgbClr val="000000"/>
                </a:solidFill>
                <a:highlight>
                  <a:srgbClr val="C0C0C0"/>
                </a:highlight>
                <a:latin typeface="Candara" panose="020E0502030303020204" pitchFamily="34" charset="0"/>
              </a:rPr>
              <a:t>ui</a:t>
            </a:r>
            <a:r>
              <a:rPr lang="en-US" sz="1800" dirty="0">
                <a:solidFill>
                  <a:srgbClr val="000000"/>
                </a:solidFill>
                <a:highlight>
                  <a:srgbClr val="C0C0C0"/>
                </a:highlight>
                <a:latin typeface="Candara" panose="020E0502030303020204" pitchFamily="34" charset="0"/>
              </a:rPr>
              <a:t> file name}.</a:t>
            </a:r>
            <a:r>
              <a:rPr lang="en-US" sz="1800" dirty="0" err="1">
                <a:solidFill>
                  <a:srgbClr val="000000"/>
                </a:solidFill>
                <a:highlight>
                  <a:srgbClr val="C0C0C0"/>
                </a:highlight>
                <a:latin typeface="Candara" panose="020E0502030303020204" pitchFamily="34" charset="0"/>
              </a:rPr>
              <a:t>ui</a:t>
            </a:r>
            <a:r>
              <a:rPr lang="en-US" sz="1800" dirty="0">
                <a:solidFill>
                  <a:srgbClr val="000000"/>
                </a:solidFill>
                <a:highlight>
                  <a:srgbClr val="C0C0C0"/>
                </a:highlight>
                <a:latin typeface="Candara" panose="020E0502030303020204" pitchFamily="34" charset="0"/>
              </a:rPr>
              <a:t> –o {file name which you want to convert it }.</a:t>
            </a:r>
            <a:r>
              <a:rPr lang="en-US" sz="1800" dirty="0" err="1">
                <a:solidFill>
                  <a:srgbClr val="000000"/>
                </a:solidFill>
                <a:highlight>
                  <a:srgbClr val="C0C0C0"/>
                </a:highlight>
                <a:latin typeface="Candara" panose="020E0502030303020204" pitchFamily="34" charset="0"/>
              </a:rPr>
              <a:t>py</a:t>
            </a:r>
            <a:endParaRPr lang="en-US" sz="1800" dirty="0">
              <a:solidFill>
                <a:srgbClr val="000000"/>
              </a:solidFill>
              <a:highlight>
                <a:srgbClr val="C0C0C0"/>
              </a:highlight>
              <a:latin typeface="Candara" panose="020E0502030303020204" pitchFamily="34" charset="0"/>
            </a:endParaRPr>
          </a:p>
          <a:p>
            <a:pPr marL="0" indent="0">
              <a:buNone/>
            </a:pPr>
            <a:r>
              <a:rPr lang="en-US" sz="1800" dirty="0">
                <a:solidFill>
                  <a:srgbClr val="777164"/>
                </a:solidFill>
                <a:latin typeface="Consolas" panose="020B0609020204030204" pitchFamily="49" charset="0"/>
              </a:rPr>
              <a:t>This will convert it in python and you can run</a:t>
            </a:r>
          </a:p>
          <a:p>
            <a:pPr marL="0" indent="0">
              <a:buNone/>
            </a:pPr>
            <a:endParaRPr lang="en-US" sz="1800" dirty="0">
              <a:solidFill>
                <a:srgbClr val="777164"/>
              </a:solidFill>
              <a:latin typeface="Consolas" panose="020B0609020204030204" pitchFamily="49" charset="0"/>
            </a:endParaRPr>
          </a:p>
          <a:p>
            <a:pPr marL="0" indent="0">
              <a:buNone/>
            </a:pPr>
            <a:endParaRPr lang="en-US" sz="1800" dirty="0">
              <a:solidFill>
                <a:srgbClr val="000000"/>
              </a:solidFill>
              <a:highlight>
                <a:srgbClr val="C0C0C0"/>
              </a:highlight>
              <a:latin typeface="Candara" panose="020E0502030303020204" pitchFamily="34" charset="0"/>
            </a:endParaRPr>
          </a:p>
          <a:p>
            <a:pPr marL="0" indent="0">
              <a:buNone/>
            </a:pPr>
            <a:endParaRPr lang="en-US" sz="1800" dirty="0">
              <a:solidFill>
                <a:srgbClr val="000000"/>
              </a:solidFill>
              <a:highlight>
                <a:srgbClr val="C0C0C0"/>
              </a:highlight>
              <a:latin typeface="Candara" panose="020E0502030303020204" pitchFamily="34" charset="0"/>
            </a:endParaRPr>
          </a:p>
          <a:p>
            <a:pPr marL="0" indent="0">
              <a:buNone/>
            </a:pPr>
            <a:r>
              <a:rPr lang="en-US" sz="1800" dirty="0">
                <a:solidFill>
                  <a:srgbClr val="777164"/>
                </a:solidFill>
                <a:highlight>
                  <a:srgbClr val="C0C0C0"/>
                </a:highlight>
                <a:latin typeface="Candara" panose="020E0502030303020204" pitchFamily="34" charset="0"/>
              </a:rPr>
              <a:t> </a:t>
            </a:r>
          </a:p>
          <a:p>
            <a:pPr marL="0" indent="0">
              <a:buNone/>
            </a:pPr>
            <a:endParaRPr lang="en-US" sz="1800" dirty="0">
              <a:solidFill>
                <a:srgbClr val="777164"/>
              </a:solidFill>
              <a:latin typeface="Candara" panose="020E0502030303020204" pitchFamily="34" charset="0"/>
            </a:endParaRPr>
          </a:p>
          <a:p>
            <a:pPr marL="0" indent="0">
              <a:buNone/>
            </a:pPr>
            <a:endParaRPr lang="en-US" sz="1800" dirty="0">
              <a:solidFill>
                <a:srgbClr val="777164"/>
              </a:solidFill>
              <a:latin typeface="Candara" panose="020E0502030303020204" pitchFamily="34" charset="0"/>
            </a:endParaRPr>
          </a:p>
        </p:txBody>
      </p:sp>
      <p:pic>
        <p:nvPicPr>
          <p:cNvPr id="5" name="Picture 4">
            <a:extLst>
              <a:ext uri="{FF2B5EF4-FFF2-40B4-BE49-F238E27FC236}">
                <a16:creationId xmlns:a16="http://schemas.microsoft.com/office/drawing/2014/main" id="{958FB2AF-FCB1-412D-9E90-17ED595D7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228" y="1523063"/>
            <a:ext cx="3297685" cy="1931282"/>
          </a:xfrm>
          <a:prstGeom prst="rect">
            <a:avLst/>
          </a:prstGeom>
        </p:spPr>
      </p:pic>
      <p:pic>
        <p:nvPicPr>
          <p:cNvPr id="7" name="Picture 6">
            <a:extLst>
              <a:ext uri="{FF2B5EF4-FFF2-40B4-BE49-F238E27FC236}">
                <a16:creationId xmlns:a16="http://schemas.microsoft.com/office/drawing/2014/main" id="{DE22225E-14ED-4CAC-97D2-EE06332FD404}"/>
              </a:ext>
            </a:extLst>
          </p:cNvPr>
          <p:cNvPicPr>
            <a:picLocks noChangeAspect="1"/>
          </p:cNvPicPr>
          <p:nvPr/>
        </p:nvPicPr>
        <p:blipFill rotWithShape="1">
          <a:blip r:embed="rId3">
            <a:extLst>
              <a:ext uri="{28A0092B-C50C-407E-A947-70E740481C1C}">
                <a14:useLocalDpi xmlns:a14="http://schemas.microsoft.com/office/drawing/2010/main" val="0"/>
              </a:ext>
            </a:extLst>
          </a:blip>
          <a:srcRect t="-1562" r="-3359" b="-1562"/>
          <a:stretch/>
        </p:blipFill>
        <p:spPr>
          <a:xfrm>
            <a:off x="7654168" y="4145254"/>
            <a:ext cx="4537831" cy="2469567"/>
          </a:xfrm>
          <a:prstGeom prst="rect">
            <a:avLst/>
          </a:prstGeom>
        </p:spPr>
      </p:pic>
      <p:cxnSp>
        <p:nvCxnSpPr>
          <p:cNvPr id="9" name="Straight Arrow Connector 8">
            <a:extLst>
              <a:ext uri="{FF2B5EF4-FFF2-40B4-BE49-F238E27FC236}">
                <a16:creationId xmlns:a16="http://schemas.microsoft.com/office/drawing/2014/main" id="{95BC5265-29D6-4095-BE41-5272B2FA84F4}"/>
              </a:ext>
            </a:extLst>
          </p:cNvPr>
          <p:cNvCxnSpPr>
            <a:cxnSpLocks/>
          </p:cNvCxnSpPr>
          <p:nvPr/>
        </p:nvCxnSpPr>
        <p:spPr>
          <a:xfrm>
            <a:off x="1278294" y="3908586"/>
            <a:ext cx="6643396" cy="174545"/>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2315802-B94C-417F-A4CB-B94E67C85ADC}"/>
              </a:ext>
            </a:extLst>
          </p:cNvPr>
          <p:cNvCxnSpPr>
            <a:cxnSpLocks/>
          </p:cNvCxnSpPr>
          <p:nvPr/>
        </p:nvCxnSpPr>
        <p:spPr>
          <a:xfrm>
            <a:off x="1558212" y="2949414"/>
            <a:ext cx="6585663" cy="15573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0282BE73-B9E0-4002-A943-2449A5D9E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021" y="5127755"/>
            <a:ext cx="2167600" cy="1557622"/>
          </a:xfrm>
          <a:prstGeom prst="rect">
            <a:avLst/>
          </a:prstGeom>
        </p:spPr>
      </p:pic>
    </p:spTree>
    <p:extLst>
      <p:ext uri="{BB962C8B-B14F-4D97-AF65-F5344CB8AC3E}">
        <p14:creationId xmlns:p14="http://schemas.microsoft.com/office/powerpoint/2010/main" val="3376218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25F9F-9C13-49E3-9D36-D619A8935D84}"/>
              </a:ext>
            </a:extLst>
          </p:cNvPr>
          <p:cNvSpPr>
            <a:spLocks noGrp="1"/>
          </p:cNvSpPr>
          <p:nvPr>
            <p:ph type="title"/>
          </p:nvPr>
        </p:nvSpPr>
        <p:spPr>
          <a:xfrm>
            <a:off x="838200" y="0"/>
            <a:ext cx="10515600" cy="844550"/>
          </a:xfrm>
        </p:spPr>
        <p:txBody>
          <a:bodyPr/>
          <a:lstStyle/>
          <a:p>
            <a:pPr algn="ctr"/>
            <a:r>
              <a:rPr lang="en-US" b="1" dirty="0">
                <a:solidFill>
                  <a:srgbClr val="484240"/>
                </a:solidFill>
                <a:latin typeface="Arial" panose="020B0604020202020204" pitchFamily="34" charset="0"/>
                <a:cs typeface="Arial" panose="020B0604020202020204" pitchFamily="34" charset="0"/>
              </a:rPr>
              <a:t>Conclusion</a:t>
            </a:r>
          </a:p>
        </p:txBody>
      </p:sp>
      <p:sp>
        <p:nvSpPr>
          <p:cNvPr id="5" name="Content Placeholder 4">
            <a:extLst>
              <a:ext uri="{FF2B5EF4-FFF2-40B4-BE49-F238E27FC236}">
                <a16:creationId xmlns:a16="http://schemas.microsoft.com/office/drawing/2014/main" id="{91D84468-55AD-4680-90F2-F4B1DCCE6DEB}"/>
              </a:ext>
            </a:extLst>
          </p:cNvPr>
          <p:cNvSpPr>
            <a:spLocks noGrp="1"/>
          </p:cNvSpPr>
          <p:nvPr>
            <p:ph idx="1"/>
          </p:nvPr>
        </p:nvSpPr>
        <p:spPr>
          <a:xfrm>
            <a:off x="257175" y="762000"/>
            <a:ext cx="11801475" cy="5953125"/>
          </a:xfrm>
        </p:spPr>
        <p:txBody>
          <a:bodyPr>
            <a:normAutofit/>
          </a:bodyPr>
          <a:lstStyle/>
          <a:p>
            <a:pPr marL="0" indent="0">
              <a:buNone/>
            </a:pPr>
            <a:r>
              <a:rPr lang="en-US" sz="2000" dirty="0">
                <a:solidFill>
                  <a:srgbClr val="777164"/>
                </a:solidFill>
                <a:latin typeface="Consolas" panose="020B0609020204030204" pitchFamily="49" charset="0"/>
              </a:rPr>
              <a:t>Now after this you have learn the tiny bit basics of PyQt5 ,PyQt5 is enormous library and lot of time is needed to learn most of it but basic functions can be created through same method </a:t>
            </a:r>
          </a:p>
          <a:p>
            <a:pPr marL="0" indent="0">
              <a:buNone/>
            </a:pPr>
            <a:r>
              <a:rPr lang="en-US" sz="2000" dirty="0">
                <a:solidFill>
                  <a:srgbClr val="777164"/>
                </a:solidFill>
                <a:latin typeface="Consolas" panose="020B0609020204030204" pitchFamily="49" charset="0"/>
              </a:rPr>
              <a:t>If you want to learn more here are the resources</a:t>
            </a:r>
          </a:p>
          <a:p>
            <a:pPr marL="0" indent="0">
              <a:buNone/>
            </a:pPr>
            <a:r>
              <a:rPr lang="en-US" sz="2000" dirty="0">
                <a:solidFill>
                  <a:srgbClr val="777164"/>
                </a:solidFill>
                <a:latin typeface="Consolas" panose="020B0609020204030204" pitchFamily="49" charset="0"/>
              </a:rPr>
              <a:t>First the playlist of PyQt5 basics tutorial </a:t>
            </a:r>
            <a:r>
              <a:rPr lang="en-US" sz="2000" dirty="0">
                <a:solidFill>
                  <a:srgbClr val="777164"/>
                </a:solidFill>
                <a:latin typeface="Consolas" panose="020B0609020204030204" pitchFamily="49" charset="0"/>
                <a:hlinkClick r:id="rId2"/>
              </a:rPr>
              <a:t>https://www.youtube.com/playlist?list=PLCC34OHNcOtpmCA8s_dpPMvQLyHbvxocY</a:t>
            </a:r>
            <a:endParaRPr lang="en-US" sz="2000" dirty="0">
              <a:solidFill>
                <a:srgbClr val="777164"/>
              </a:solidFill>
              <a:latin typeface="Consolas" panose="020B0609020204030204" pitchFamily="49" charset="0"/>
            </a:endParaRPr>
          </a:p>
          <a:p>
            <a:pPr marL="0" indent="0">
              <a:buNone/>
            </a:pPr>
            <a:r>
              <a:rPr lang="en-US" sz="2000" dirty="0">
                <a:solidFill>
                  <a:srgbClr val="777164"/>
                </a:solidFill>
                <a:latin typeface="Consolas" panose="020B0609020204030204" pitchFamily="49" charset="0"/>
              </a:rPr>
              <a:t>It have amazing guide to many functions and basics projects</a:t>
            </a:r>
          </a:p>
          <a:p>
            <a:pPr marL="0" indent="0">
              <a:buNone/>
            </a:pPr>
            <a:endParaRPr lang="en-US" sz="2000" dirty="0">
              <a:solidFill>
                <a:srgbClr val="777164"/>
              </a:solidFill>
              <a:latin typeface="Consolas" panose="020B0609020204030204" pitchFamily="49" charset="0"/>
            </a:endParaRPr>
          </a:p>
          <a:p>
            <a:pPr marL="0" indent="0">
              <a:buNone/>
            </a:pPr>
            <a:r>
              <a:rPr lang="en-US" sz="2000" dirty="0">
                <a:solidFill>
                  <a:srgbClr val="777164"/>
                </a:solidFill>
                <a:latin typeface="Consolas" panose="020B0609020204030204" pitchFamily="49" charset="0"/>
              </a:rPr>
              <a:t>Second this website which has also detailed guide and tutorials on PyQt5</a:t>
            </a:r>
          </a:p>
          <a:p>
            <a:pPr marL="0" indent="0">
              <a:buNone/>
            </a:pPr>
            <a:r>
              <a:rPr lang="en-US" sz="2000" dirty="0">
                <a:solidFill>
                  <a:srgbClr val="777164"/>
                </a:solidFill>
                <a:latin typeface="Consolas" panose="020B0609020204030204" pitchFamily="49" charset="0"/>
                <a:hlinkClick r:id="rId3"/>
              </a:rPr>
              <a:t>https://www.pythonguis.com/pyqt5/</a:t>
            </a:r>
            <a:endParaRPr lang="en-US" sz="2000" dirty="0">
              <a:solidFill>
                <a:srgbClr val="777164"/>
              </a:solidFill>
              <a:latin typeface="Consolas" panose="020B0609020204030204" pitchFamily="49" charset="0"/>
            </a:endParaRPr>
          </a:p>
          <a:p>
            <a:pPr marL="0" indent="0">
              <a:buNone/>
            </a:pPr>
            <a:r>
              <a:rPr lang="en-US" sz="2000" dirty="0">
                <a:solidFill>
                  <a:srgbClr val="777164"/>
                </a:solidFill>
                <a:latin typeface="Consolas" panose="020B0609020204030204" pitchFamily="49" charset="0"/>
              </a:rPr>
              <a:t>Hope you get some knowledge from this presentations </a:t>
            </a:r>
          </a:p>
          <a:p>
            <a:pPr marL="0" indent="0">
              <a:buNone/>
            </a:pPr>
            <a:endParaRPr lang="en-US" sz="2000" dirty="0">
              <a:solidFill>
                <a:srgbClr val="777164"/>
              </a:solidFill>
              <a:latin typeface="Consolas" panose="020B0609020204030204" pitchFamily="49" charset="0"/>
            </a:endParaRPr>
          </a:p>
          <a:p>
            <a:pPr marL="0" indent="0">
              <a:buNone/>
            </a:pPr>
            <a:r>
              <a:rPr lang="en-US" sz="2000" dirty="0">
                <a:solidFill>
                  <a:srgbClr val="777164"/>
                </a:solidFill>
                <a:latin typeface="Consolas" panose="020B0609020204030204" pitchFamily="49" charset="0"/>
              </a:rPr>
              <a:t>Created by Mubashir </a:t>
            </a:r>
            <a:r>
              <a:rPr lang="en-US" sz="2000" dirty="0" err="1">
                <a:solidFill>
                  <a:srgbClr val="777164"/>
                </a:solidFill>
                <a:latin typeface="Consolas" panose="020B0609020204030204" pitchFamily="49" charset="0"/>
              </a:rPr>
              <a:t>Baig</a:t>
            </a:r>
            <a:endParaRPr lang="en-US" sz="2000" dirty="0">
              <a:solidFill>
                <a:srgbClr val="777164"/>
              </a:solidFill>
              <a:latin typeface="Consolas" panose="020B0609020204030204" pitchFamily="49" charset="0"/>
            </a:endParaRPr>
          </a:p>
        </p:txBody>
      </p:sp>
    </p:spTree>
    <p:extLst>
      <p:ext uri="{BB962C8B-B14F-4D97-AF65-F5344CB8AC3E}">
        <p14:creationId xmlns:p14="http://schemas.microsoft.com/office/powerpoint/2010/main" val="406768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2C9AE8-9DB4-4CD1-B1DC-6C6EF54A78C3}"/>
              </a:ext>
            </a:extLst>
          </p:cNvPr>
          <p:cNvPicPr>
            <a:picLocks noChangeAspect="1"/>
          </p:cNvPicPr>
          <p:nvPr/>
        </p:nvPicPr>
        <p:blipFill rotWithShape="1">
          <a:blip r:embed="rId2">
            <a:extLst>
              <a:ext uri="{28A0092B-C50C-407E-A947-70E740481C1C}">
                <a14:useLocalDpi xmlns:a14="http://schemas.microsoft.com/office/drawing/2010/main" val="0"/>
              </a:ext>
            </a:extLst>
          </a:blip>
          <a:srcRect l="1919" t="1699" r="1399" b="1304"/>
          <a:stretch/>
        </p:blipFill>
        <p:spPr>
          <a:xfrm>
            <a:off x="5204390" y="71695"/>
            <a:ext cx="6887910" cy="6722212"/>
          </a:xfrm>
          <a:prstGeom prst="roundRect">
            <a:avLst>
              <a:gd name="adj" fmla="val 8594"/>
            </a:avLst>
          </a:prstGeom>
          <a:solidFill>
            <a:srgbClr val="EFEBE5"/>
          </a:solidFill>
          <a:ln>
            <a:noFill/>
          </a:ln>
          <a:effectLst>
            <a:reflection blurRad="12700" stA="38000" endPos="28000" dist="5000" dir="5400000" sy="-100000" algn="bl" rotWithShape="0"/>
          </a:effectLst>
        </p:spPr>
      </p:pic>
      <p:sp>
        <p:nvSpPr>
          <p:cNvPr id="10" name="Content Placeholder 2">
            <a:extLst>
              <a:ext uri="{FF2B5EF4-FFF2-40B4-BE49-F238E27FC236}">
                <a16:creationId xmlns:a16="http://schemas.microsoft.com/office/drawing/2014/main" id="{D47F53CD-E654-4AEE-9EE5-7E52710A3EB0}"/>
              </a:ext>
            </a:extLst>
          </p:cNvPr>
          <p:cNvSpPr>
            <a:spLocks noGrp="1"/>
          </p:cNvSpPr>
          <p:nvPr>
            <p:ph idx="1"/>
          </p:nvPr>
        </p:nvSpPr>
        <p:spPr>
          <a:xfrm>
            <a:off x="239916" y="1319699"/>
            <a:ext cx="4964473" cy="4351338"/>
          </a:xfrm>
        </p:spPr>
        <p:txBody>
          <a:bodyPr/>
          <a:lstStyle/>
          <a:p>
            <a:r>
              <a:rPr lang="en-US" dirty="0">
                <a:solidFill>
                  <a:srgbClr val="777164"/>
                </a:solidFill>
              </a:rPr>
              <a:t>Introduction to PyQt5</a:t>
            </a:r>
          </a:p>
          <a:p>
            <a:r>
              <a:rPr lang="en-US" dirty="0">
                <a:solidFill>
                  <a:srgbClr val="777164"/>
                </a:solidFill>
              </a:rPr>
              <a:t>Installing PyQt5 Library</a:t>
            </a:r>
          </a:p>
          <a:p>
            <a:r>
              <a:rPr lang="en-US" dirty="0">
                <a:solidFill>
                  <a:srgbClr val="777164"/>
                </a:solidFill>
              </a:rPr>
              <a:t>Creating a PyQt5 Application</a:t>
            </a:r>
          </a:p>
          <a:p>
            <a:r>
              <a:rPr lang="en-US" dirty="0">
                <a:solidFill>
                  <a:srgbClr val="777164"/>
                </a:solidFill>
              </a:rPr>
              <a:t>Using PyQt5 with Python</a:t>
            </a:r>
          </a:p>
          <a:p>
            <a:r>
              <a:rPr lang="en-US" dirty="0">
                <a:solidFill>
                  <a:srgbClr val="777164"/>
                </a:solidFill>
              </a:rPr>
              <a:t>PyQt5 basics</a:t>
            </a:r>
          </a:p>
          <a:p>
            <a:r>
              <a:rPr lang="en-US" dirty="0">
                <a:solidFill>
                  <a:srgbClr val="777164"/>
                </a:solidFill>
              </a:rPr>
              <a:t>PyQt5 Code Examples</a:t>
            </a:r>
          </a:p>
          <a:p>
            <a:r>
              <a:rPr lang="en-US" dirty="0">
                <a:solidFill>
                  <a:srgbClr val="777164"/>
                </a:solidFill>
              </a:rPr>
              <a:t>Conclusion</a:t>
            </a:r>
          </a:p>
          <a:p>
            <a:pPr marL="0" indent="0">
              <a:buNone/>
            </a:pPr>
            <a:endParaRPr lang="en-US" dirty="0"/>
          </a:p>
        </p:txBody>
      </p:sp>
    </p:spTree>
    <p:extLst>
      <p:ext uri="{BB962C8B-B14F-4D97-AF65-F5344CB8AC3E}">
        <p14:creationId xmlns:p14="http://schemas.microsoft.com/office/powerpoint/2010/main" val="39842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79B30F-CADF-4F4B-8C56-C33CCD788E82}"/>
              </a:ext>
            </a:extLst>
          </p:cNvPr>
          <p:cNvSpPr>
            <a:spLocks noGrp="1"/>
          </p:cNvSpPr>
          <p:nvPr>
            <p:ph type="title"/>
          </p:nvPr>
        </p:nvSpPr>
        <p:spPr>
          <a:xfrm>
            <a:off x="2878208" y="704819"/>
            <a:ext cx="5672133" cy="929355"/>
          </a:xfrm>
        </p:spPr>
        <p:txBody>
          <a:bodyPr>
            <a:normAutofit/>
          </a:bodyPr>
          <a:lstStyle/>
          <a:p>
            <a:r>
              <a:rPr lang="en-US" sz="4400" b="1" dirty="0">
                <a:solidFill>
                  <a:srgbClr val="484240"/>
                </a:solidFill>
                <a:latin typeface="Bahnschrift SemiBold" panose="020B0502040204020203" pitchFamily="34" charset="0"/>
                <a:cs typeface="Arial" panose="020B0604020202020204" pitchFamily="34" charset="0"/>
              </a:rPr>
              <a:t>Introduction to PyQt5</a:t>
            </a:r>
          </a:p>
        </p:txBody>
      </p:sp>
      <p:sp>
        <p:nvSpPr>
          <p:cNvPr id="6" name="Text Placeholder 5">
            <a:extLst>
              <a:ext uri="{FF2B5EF4-FFF2-40B4-BE49-F238E27FC236}">
                <a16:creationId xmlns:a16="http://schemas.microsoft.com/office/drawing/2014/main" id="{E6BA063D-4B18-4479-9B52-D0CB911ACF2A}"/>
              </a:ext>
            </a:extLst>
          </p:cNvPr>
          <p:cNvSpPr>
            <a:spLocks noGrp="1"/>
          </p:cNvSpPr>
          <p:nvPr>
            <p:ph type="body" sz="half" idx="2"/>
          </p:nvPr>
        </p:nvSpPr>
        <p:spPr>
          <a:xfrm>
            <a:off x="557658" y="1956987"/>
            <a:ext cx="11076683" cy="3869880"/>
          </a:xfrm>
          <a:solidFill>
            <a:srgbClr val="EFEBE5"/>
          </a:solidFill>
        </p:spPr>
        <p:txBody>
          <a:bodyPr/>
          <a:lstStyle/>
          <a:p>
            <a:pPr algn="ctr"/>
            <a:r>
              <a:rPr lang="en-US" sz="2400" b="0" i="0" dirty="0">
                <a:solidFill>
                  <a:srgbClr val="777164"/>
                </a:solidFill>
                <a:effectLst/>
                <a:latin typeface="Söhne"/>
              </a:rPr>
              <a:t>PyQt5 is a Python library for creating desktop applications with a graphical user interface (GUI).</a:t>
            </a:r>
            <a:r>
              <a:rPr lang="en-US" sz="2400" dirty="0">
                <a:solidFill>
                  <a:srgbClr val="777164"/>
                </a:solidFill>
              </a:rPr>
              <a:t> It is used to create GUI applications and other graphical user interfaces. </a:t>
            </a:r>
            <a:r>
              <a:rPr lang="en-US" sz="2400" b="0" i="0" dirty="0">
                <a:solidFill>
                  <a:srgbClr val="777164"/>
                </a:solidFill>
                <a:effectLst/>
                <a:latin typeface="Söhne"/>
              </a:rPr>
              <a:t>PyQt5 is based on the Qt framework, which is a popular C++ GUI library used for creating applications for multiple platforms, including Windows, Linux, and macOS.</a:t>
            </a:r>
          </a:p>
          <a:p>
            <a:pPr algn="ctr"/>
            <a:r>
              <a:rPr lang="en-US" sz="2400" dirty="0">
                <a:solidFill>
                  <a:srgbClr val="777164"/>
                </a:solidFill>
              </a:rPr>
              <a:t>PyQt5 is a great choice for creating GUI applications as it is easy to use and provides a wide range of features. It is also cross-platform, so it can be used on any platform that supports Python and Qt.</a:t>
            </a:r>
          </a:p>
          <a:p>
            <a:pPr algn="ctr"/>
            <a:r>
              <a:rPr lang="en-US" sz="2400" b="0" i="0" dirty="0">
                <a:solidFill>
                  <a:srgbClr val="777164"/>
                </a:solidFill>
                <a:effectLst/>
                <a:latin typeface="Söhne"/>
              </a:rPr>
              <a:t>It provides a set of classes that allow you to create windows, widgets, menus, dialogs, and more.</a:t>
            </a:r>
          </a:p>
          <a:p>
            <a:pPr algn="ctr"/>
            <a:endParaRPr lang="en-US" sz="2400" dirty="0"/>
          </a:p>
          <a:p>
            <a:endParaRPr lang="en-US" dirty="0"/>
          </a:p>
        </p:txBody>
      </p:sp>
      <p:pic>
        <p:nvPicPr>
          <p:cNvPr id="11" name="Picture 10" descr="Python and PyQt: Building a GUI Desktop Calculator – Real Python">
            <a:extLst>
              <a:ext uri="{FF2B5EF4-FFF2-40B4-BE49-F238E27FC236}">
                <a16:creationId xmlns:a16="http://schemas.microsoft.com/office/drawing/2014/main" id="{ACB26799-C186-47D6-86E4-1B98EBA551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064" t="49935" r="45951" b="24618"/>
          <a:stretch/>
        </p:blipFill>
        <p:spPr bwMode="auto">
          <a:xfrm>
            <a:off x="8564323" y="783909"/>
            <a:ext cx="890270" cy="8502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68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BE5">
            <a:alpha val="89804"/>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D170-6311-49BA-AD86-DEC0CD79FAA4}"/>
              </a:ext>
            </a:extLst>
          </p:cNvPr>
          <p:cNvSpPr>
            <a:spLocks noGrp="1"/>
          </p:cNvSpPr>
          <p:nvPr>
            <p:ph type="title"/>
          </p:nvPr>
        </p:nvSpPr>
        <p:spPr>
          <a:xfrm>
            <a:off x="340325" y="671803"/>
            <a:ext cx="4473445" cy="1068355"/>
          </a:xfrm>
        </p:spPr>
        <p:txBody>
          <a:bodyPr>
            <a:normAutofit/>
          </a:bodyPr>
          <a:lstStyle/>
          <a:p>
            <a:r>
              <a:rPr lang="en-US" dirty="0">
                <a:solidFill>
                  <a:srgbClr val="484240"/>
                </a:solidFill>
                <a:latin typeface="Arial" panose="020B0604020202020204" pitchFamily="34" charset="0"/>
                <a:cs typeface="Arial" panose="020B0604020202020204" pitchFamily="34" charset="0"/>
              </a:rPr>
              <a:t>Installing PyQt5 module</a:t>
            </a:r>
          </a:p>
        </p:txBody>
      </p:sp>
      <p:sp>
        <p:nvSpPr>
          <p:cNvPr id="4" name="Text Placeholder 3">
            <a:extLst>
              <a:ext uri="{FF2B5EF4-FFF2-40B4-BE49-F238E27FC236}">
                <a16:creationId xmlns:a16="http://schemas.microsoft.com/office/drawing/2014/main" id="{CF65CD42-2B90-4CAD-876F-071705E1A130}"/>
              </a:ext>
            </a:extLst>
          </p:cNvPr>
          <p:cNvSpPr>
            <a:spLocks noGrp="1"/>
          </p:cNvSpPr>
          <p:nvPr>
            <p:ph type="body" sz="half" idx="2"/>
          </p:nvPr>
        </p:nvSpPr>
        <p:spPr>
          <a:xfrm>
            <a:off x="345266" y="2049462"/>
            <a:ext cx="3932237" cy="4565942"/>
          </a:xfrm>
        </p:spPr>
        <p:txBody>
          <a:bodyPr>
            <a:normAutofit lnSpcReduction="10000"/>
          </a:bodyPr>
          <a:lstStyle/>
          <a:p>
            <a:r>
              <a:rPr lang="en-US" sz="2400" b="0" i="0" dirty="0">
                <a:solidFill>
                  <a:srgbClr val="777164"/>
                </a:solidFill>
                <a:effectLst/>
                <a:latin typeface="urw-din"/>
              </a:rPr>
              <a:t>First, we need to install PyQt5 library. For this, type the following command in the terminal or command prompt.</a:t>
            </a:r>
          </a:p>
          <a:p>
            <a:r>
              <a:rPr lang="en-US" sz="2400" dirty="0">
                <a:solidFill>
                  <a:srgbClr val="000000"/>
                </a:solidFill>
                <a:highlight>
                  <a:srgbClr val="C0C0C0"/>
                </a:highlight>
                <a:latin typeface="urw-din"/>
              </a:rPr>
              <a:t>pip install PyQt5</a:t>
            </a:r>
          </a:p>
          <a:p>
            <a:endParaRPr lang="en-US" sz="2400" dirty="0">
              <a:solidFill>
                <a:srgbClr val="777164"/>
              </a:solidFill>
              <a:latin typeface="urw-din"/>
            </a:endParaRPr>
          </a:p>
          <a:p>
            <a:r>
              <a:rPr lang="en-US" sz="2400" b="0" i="0" dirty="0">
                <a:solidFill>
                  <a:srgbClr val="777164"/>
                </a:solidFill>
                <a:effectLst/>
                <a:latin typeface="urw-din"/>
              </a:rPr>
              <a:t>It may take some time to install.</a:t>
            </a:r>
            <a:r>
              <a:rPr lang="en-US" sz="2800" dirty="0">
                <a:solidFill>
                  <a:srgbClr val="777164"/>
                </a:solidFill>
              </a:rPr>
              <a:t> </a:t>
            </a:r>
            <a:r>
              <a:rPr lang="en-US" sz="2400" dirty="0">
                <a:solidFill>
                  <a:srgbClr val="777164"/>
                </a:solidFill>
              </a:rPr>
              <a:t>Once you have installed PyQt5, you can start writing your own code. You will need to import the PyQt5 modules </a:t>
            </a:r>
            <a:endParaRPr lang="en-US" sz="2400" b="0" i="0" dirty="0">
              <a:solidFill>
                <a:srgbClr val="777164"/>
              </a:solidFill>
              <a:effectLst/>
              <a:latin typeface="urw-din"/>
            </a:endParaRPr>
          </a:p>
        </p:txBody>
      </p:sp>
      <p:pic>
        <p:nvPicPr>
          <p:cNvPr id="7" name="Picture Placeholder 6">
            <a:extLst>
              <a:ext uri="{FF2B5EF4-FFF2-40B4-BE49-F238E27FC236}">
                <a16:creationId xmlns:a16="http://schemas.microsoft.com/office/drawing/2014/main" id="{49336550-E92E-424F-BDC4-D65743EBA8D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700" t="1" r="21875" b="46256"/>
          <a:stretch/>
        </p:blipFill>
        <p:spPr bwMode="auto">
          <a:xfrm>
            <a:off x="5803640" y="1476567"/>
            <a:ext cx="5477069" cy="3459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273568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D8CC-5DE2-4592-B417-0AA55BA8A786}"/>
              </a:ext>
            </a:extLst>
          </p:cNvPr>
          <p:cNvSpPr>
            <a:spLocks noGrp="1"/>
          </p:cNvSpPr>
          <p:nvPr>
            <p:ph type="title"/>
          </p:nvPr>
        </p:nvSpPr>
        <p:spPr>
          <a:xfrm>
            <a:off x="905068" y="251928"/>
            <a:ext cx="10448731" cy="1007706"/>
          </a:xfrm>
        </p:spPr>
        <p:txBody>
          <a:bodyPr>
            <a:normAutofit/>
          </a:bodyPr>
          <a:lstStyle/>
          <a:p>
            <a:pPr algn="ctr"/>
            <a:r>
              <a:rPr lang="en-US" b="1" dirty="0">
                <a:solidFill>
                  <a:srgbClr val="484240"/>
                </a:solidFill>
                <a:latin typeface="Arial" panose="020B0604020202020204" pitchFamily="34" charset="0"/>
                <a:cs typeface="Arial" panose="020B0604020202020204" pitchFamily="34" charset="0"/>
              </a:rPr>
              <a:t>Understanding basic concepts</a:t>
            </a:r>
          </a:p>
        </p:txBody>
      </p:sp>
      <p:sp>
        <p:nvSpPr>
          <p:cNvPr id="4" name="Text Placeholder 3">
            <a:extLst>
              <a:ext uri="{FF2B5EF4-FFF2-40B4-BE49-F238E27FC236}">
                <a16:creationId xmlns:a16="http://schemas.microsoft.com/office/drawing/2014/main" id="{D5DB8CC7-5016-4A8D-BA5A-27AD2CAA867F}"/>
              </a:ext>
            </a:extLst>
          </p:cNvPr>
          <p:cNvSpPr>
            <a:spLocks noGrp="1"/>
          </p:cNvSpPr>
          <p:nvPr>
            <p:ph idx="1"/>
          </p:nvPr>
        </p:nvSpPr>
        <p:spPr>
          <a:xfrm>
            <a:off x="195943" y="1259634"/>
            <a:ext cx="11157857" cy="5225142"/>
          </a:xfrm>
        </p:spPr>
        <p:txBody>
          <a:bodyPr>
            <a:normAutofit lnSpcReduction="10000"/>
          </a:bodyPr>
          <a:lstStyle/>
          <a:p>
            <a:pPr marL="0" indent="0">
              <a:buNone/>
            </a:pPr>
            <a:r>
              <a:rPr lang="en-US" sz="2000" dirty="0">
                <a:solidFill>
                  <a:srgbClr val="777164"/>
                </a:solidFill>
                <a:latin typeface="Montserrat"/>
              </a:rPr>
              <a:t>T</a:t>
            </a:r>
            <a:r>
              <a:rPr lang="en-US" sz="2000" b="0" i="0" dirty="0">
                <a:solidFill>
                  <a:srgbClr val="777164"/>
                </a:solidFill>
                <a:effectLst/>
                <a:latin typeface="Montserrat"/>
              </a:rPr>
              <a:t>here are a few key concepts to introduce about how applications are organized in the Qt world</a:t>
            </a:r>
            <a:endParaRPr lang="en-US" sz="2000" dirty="0">
              <a:solidFill>
                <a:srgbClr val="777164"/>
              </a:solidFill>
              <a:latin typeface="Söhne"/>
            </a:endParaRPr>
          </a:p>
          <a:p>
            <a:pPr marL="0" indent="0">
              <a:buNone/>
            </a:pPr>
            <a:r>
              <a:rPr lang="en-US" dirty="0" err="1">
                <a:solidFill>
                  <a:srgbClr val="777164"/>
                </a:solidFill>
                <a:latin typeface="Söhne"/>
              </a:rPr>
              <a:t>QApplication</a:t>
            </a:r>
            <a:r>
              <a:rPr lang="en-US" dirty="0">
                <a:solidFill>
                  <a:srgbClr val="777164"/>
                </a:solidFill>
                <a:latin typeface="Söhne"/>
              </a:rPr>
              <a:t>:</a:t>
            </a:r>
          </a:p>
          <a:p>
            <a:r>
              <a:rPr lang="en-US" sz="1800" dirty="0">
                <a:solidFill>
                  <a:srgbClr val="777164"/>
                </a:solidFill>
                <a:effectLst/>
                <a:latin typeface="Calibri" panose="020F0502020204030204" pitchFamily="34" charset="0"/>
                <a:ea typeface="Calibri" panose="020F0502020204030204" pitchFamily="34" charset="0"/>
                <a:cs typeface="Times New Roman" panose="02020603050405020304" pitchFamily="18" charset="0"/>
              </a:rPr>
              <a:t>In PyQt5, the QApplication object is a mandatory object that represents the entire application. It is responsible for managing the application's main event loop, processing events, and dispatching them to the appropriate widgets.</a:t>
            </a:r>
          </a:p>
          <a:p>
            <a:r>
              <a:rPr lang="en-US" sz="1800" dirty="0">
                <a:solidFill>
                  <a:srgbClr val="777164"/>
                </a:solidFill>
                <a:effectLst/>
                <a:latin typeface="Calibri" panose="020F0502020204030204" pitchFamily="34" charset="0"/>
                <a:ea typeface="Calibri" panose="020F0502020204030204" pitchFamily="34" charset="0"/>
                <a:cs typeface="Times New Roman" panose="02020603050405020304" pitchFamily="18" charset="0"/>
              </a:rPr>
              <a:t>The QApplication object needs to be created before any other PyQt5 object is created</a:t>
            </a:r>
          </a:p>
          <a:p>
            <a:r>
              <a:rPr lang="en-US" sz="1800" dirty="0">
                <a:solidFill>
                  <a:srgbClr val="777164"/>
                </a:solidFill>
                <a:effectLst/>
                <a:latin typeface="Calibri" panose="020F0502020204030204" pitchFamily="34" charset="0"/>
                <a:ea typeface="Calibri" panose="020F0502020204030204" pitchFamily="34" charset="0"/>
                <a:cs typeface="Times New Roman" panose="02020603050405020304" pitchFamily="18" charset="0"/>
              </a:rPr>
              <a:t>The QApplication object is typically created in the application's main() function</a:t>
            </a:r>
            <a:endParaRPr lang="en-US" sz="1800" dirty="0">
              <a:solidFill>
                <a:srgbClr val="777164"/>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solidFill>
                  <a:srgbClr val="777164"/>
                </a:solidFill>
                <a:latin typeface="Söhne"/>
                <a:ea typeface="Calibri" panose="020F0502020204030204" pitchFamily="34" charset="0"/>
                <a:cs typeface="Times New Roman" panose="02020603050405020304" pitchFamily="18" charset="0"/>
              </a:rPr>
              <a:t>QMainWindow:</a:t>
            </a:r>
          </a:p>
          <a:p>
            <a:r>
              <a:rPr lang="en-US" sz="1700" dirty="0">
                <a:solidFill>
                  <a:srgbClr val="777164"/>
                </a:solidFill>
                <a:effectLst/>
                <a:ea typeface="Calibri" panose="020F0502020204030204" pitchFamily="34" charset="0"/>
                <a:cs typeface="Times New Roman" panose="02020603050405020304" pitchFamily="18" charset="0"/>
              </a:rPr>
              <a:t>The QMainWindow class is a widget that represents the main window of an application. It provides a framework for creating a main window with a menu bar, a toolbar, a status bar, and other common user interface elements.</a:t>
            </a:r>
            <a:endParaRPr lang="en-US" sz="1800" dirty="0">
              <a:solidFill>
                <a:srgbClr val="777164"/>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solidFill>
                  <a:srgbClr val="777164"/>
                </a:solidFill>
                <a:effectLst/>
                <a:latin typeface="Söhne"/>
                <a:ea typeface="Calibri" panose="020F0502020204030204" pitchFamily="34" charset="0"/>
                <a:cs typeface="Times New Roman" panose="02020603050405020304" pitchFamily="18" charset="0"/>
              </a:rPr>
              <a:t>Qwidgets:</a:t>
            </a:r>
          </a:p>
          <a:p>
            <a:r>
              <a:rPr lang="en-US" sz="1700" dirty="0">
                <a:solidFill>
                  <a:srgbClr val="777164"/>
                </a:solidFill>
                <a:ea typeface="Calibri" panose="020F0502020204030204" pitchFamily="34" charset="0"/>
                <a:cs typeface="Times New Roman" panose="02020603050405020304" pitchFamily="18" charset="0"/>
              </a:rPr>
              <a:t>A widget is a graphical element that can be displayed on the screen, such as a button, a label, or a text box</a:t>
            </a:r>
          </a:p>
          <a:p>
            <a:pPr marL="0" indent="0">
              <a:buNone/>
            </a:pPr>
            <a:r>
              <a:rPr lang="en-US" dirty="0">
                <a:solidFill>
                  <a:srgbClr val="777164"/>
                </a:solidFill>
                <a:latin typeface="Söhne"/>
                <a:cs typeface="Times New Roman" panose="02020603050405020304" pitchFamily="18" charset="0"/>
              </a:rPr>
              <a:t>Layout:</a:t>
            </a:r>
          </a:p>
          <a:p>
            <a:r>
              <a:rPr lang="en-US" sz="1800" dirty="0" err="1">
                <a:solidFill>
                  <a:srgbClr val="777164"/>
                </a:solidFill>
                <a:latin typeface="Söhne"/>
              </a:rPr>
              <a:t>QHBoxLayout:Linear</a:t>
            </a:r>
            <a:r>
              <a:rPr lang="en-US" sz="1800" dirty="0">
                <a:solidFill>
                  <a:srgbClr val="777164"/>
                </a:solidFill>
                <a:latin typeface="Söhne"/>
              </a:rPr>
              <a:t> horizontal layout</a:t>
            </a:r>
          </a:p>
          <a:p>
            <a:r>
              <a:rPr lang="en-US" sz="1800" dirty="0" err="1">
                <a:solidFill>
                  <a:srgbClr val="777164"/>
                </a:solidFill>
                <a:latin typeface="Söhne"/>
              </a:rPr>
              <a:t>QVBoxLayout:Linear</a:t>
            </a:r>
            <a:r>
              <a:rPr lang="en-US" sz="1800" dirty="0">
                <a:solidFill>
                  <a:srgbClr val="777164"/>
                </a:solidFill>
                <a:latin typeface="Söhne"/>
              </a:rPr>
              <a:t> vertical layout</a:t>
            </a:r>
          </a:p>
          <a:p>
            <a:pPr marL="0" indent="0">
              <a:buNone/>
            </a:pPr>
            <a:endParaRPr lang="en-US" dirty="0">
              <a:solidFill>
                <a:schemeClr val="bg1"/>
              </a:solidFill>
              <a:latin typeface="Söhne"/>
            </a:endParaRPr>
          </a:p>
        </p:txBody>
      </p:sp>
    </p:spTree>
    <p:extLst>
      <p:ext uri="{BB962C8B-B14F-4D97-AF65-F5344CB8AC3E}">
        <p14:creationId xmlns:p14="http://schemas.microsoft.com/office/powerpoint/2010/main" val="272416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DBB3-63B0-4FD2-8BD4-2723E51252F6}"/>
              </a:ext>
            </a:extLst>
          </p:cNvPr>
          <p:cNvSpPr>
            <a:spLocks noGrp="1"/>
          </p:cNvSpPr>
          <p:nvPr>
            <p:ph type="title"/>
          </p:nvPr>
        </p:nvSpPr>
        <p:spPr>
          <a:xfrm>
            <a:off x="-1457130" y="141191"/>
            <a:ext cx="10515600" cy="1174426"/>
          </a:xfrm>
        </p:spPr>
        <p:txBody>
          <a:bodyPr/>
          <a:lstStyle/>
          <a:p>
            <a:pPr algn="ctr"/>
            <a:r>
              <a:rPr lang="en-US" b="1" dirty="0">
                <a:solidFill>
                  <a:srgbClr val="484240"/>
                </a:solidFill>
                <a:latin typeface="Arial" panose="020B0604020202020204" pitchFamily="34" charset="0"/>
                <a:cs typeface="Arial" panose="020B0604020202020204" pitchFamily="34" charset="0"/>
              </a:rPr>
              <a:t>Event loop</a:t>
            </a:r>
          </a:p>
        </p:txBody>
      </p:sp>
      <p:sp>
        <p:nvSpPr>
          <p:cNvPr id="3" name="Content Placeholder 2">
            <a:extLst>
              <a:ext uri="{FF2B5EF4-FFF2-40B4-BE49-F238E27FC236}">
                <a16:creationId xmlns:a16="http://schemas.microsoft.com/office/drawing/2014/main" id="{6BA8467E-4DD8-4A7D-AF09-F684CCCD60DE}"/>
              </a:ext>
            </a:extLst>
          </p:cNvPr>
          <p:cNvSpPr>
            <a:spLocks noGrp="1"/>
          </p:cNvSpPr>
          <p:nvPr>
            <p:ph idx="1"/>
          </p:nvPr>
        </p:nvSpPr>
        <p:spPr>
          <a:xfrm>
            <a:off x="223934" y="1399592"/>
            <a:ext cx="8042987" cy="5093281"/>
          </a:xfrm>
        </p:spPr>
        <p:txBody>
          <a:bodyPr>
            <a:normAutofit/>
          </a:bodyPr>
          <a:lstStyle/>
          <a:p>
            <a:pPr marL="0" indent="0">
              <a:buNone/>
            </a:pPr>
            <a:r>
              <a:rPr lang="en-US" sz="1800" b="0" i="0" dirty="0">
                <a:solidFill>
                  <a:srgbClr val="777164"/>
                </a:solidFill>
                <a:effectLst/>
                <a:latin typeface="Consolas" panose="020B0609020204030204" pitchFamily="49" charset="0"/>
              </a:rPr>
              <a:t>Each interaction with your application whether a press of a key, click of a mouse, or mouse movement generates an </a:t>
            </a:r>
            <a:r>
              <a:rPr lang="en-US" sz="1800" b="0" i="1" dirty="0">
                <a:solidFill>
                  <a:srgbClr val="777164"/>
                </a:solidFill>
                <a:effectLst/>
                <a:latin typeface="Consolas" panose="020B0609020204030204" pitchFamily="49" charset="0"/>
              </a:rPr>
              <a:t>event</a:t>
            </a:r>
            <a:r>
              <a:rPr lang="en-US" sz="1800" b="0" i="0" dirty="0">
                <a:solidFill>
                  <a:srgbClr val="777164"/>
                </a:solidFill>
                <a:effectLst/>
                <a:latin typeface="Consolas" panose="020B0609020204030204" pitchFamily="49" charset="0"/>
              </a:rPr>
              <a:t> </a:t>
            </a:r>
          </a:p>
          <a:p>
            <a:pPr marL="0" indent="0">
              <a:buNone/>
            </a:pPr>
            <a:r>
              <a:rPr lang="en-US" sz="1800" dirty="0">
                <a:solidFill>
                  <a:srgbClr val="777164"/>
                </a:solidFill>
                <a:latin typeface="Consolas" panose="020B0609020204030204" pitchFamily="49" charset="0"/>
              </a:rPr>
              <a:t>T</a:t>
            </a:r>
            <a:r>
              <a:rPr lang="en-US" sz="1800" b="0" i="0" dirty="0">
                <a:solidFill>
                  <a:srgbClr val="777164"/>
                </a:solidFill>
                <a:effectLst/>
                <a:latin typeface="Consolas" panose="020B0609020204030204" pitchFamily="49" charset="0"/>
              </a:rPr>
              <a:t>he event loop is a mechanism that runs continuously and listens for events such as mouse clicks, keyboard input, and window resizing. When an event occurs, the event loop dispatches the event to the appropriate widget, which can then handle the event by performing some action or updating its state</a:t>
            </a:r>
            <a:endParaRPr lang="en-US" b="0" i="1" dirty="0">
              <a:solidFill>
                <a:srgbClr val="777164"/>
              </a:solidFill>
              <a:effectLst/>
              <a:latin typeface="Consolas" panose="020B0609020204030204" pitchFamily="49" charset="0"/>
            </a:endParaRPr>
          </a:p>
          <a:p>
            <a:pPr marL="0" indent="0">
              <a:buNone/>
            </a:pPr>
            <a:r>
              <a:rPr lang="en-US" sz="1800" b="0" i="0" dirty="0">
                <a:solidFill>
                  <a:srgbClr val="777164"/>
                </a:solidFill>
                <a:effectLst/>
                <a:latin typeface="Consolas" panose="020B0609020204030204" pitchFamily="49" charset="0"/>
              </a:rPr>
              <a:t>In the event loop, the queue is checked on each iteration and if a waiting event is found, the event and control is passed to the specific </a:t>
            </a:r>
            <a:r>
              <a:rPr lang="en-US" sz="1800" b="0" i="1" dirty="0">
                <a:solidFill>
                  <a:srgbClr val="777164"/>
                </a:solidFill>
                <a:effectLst/>
                <a:latin typeface="Consolas" panose="020B0609020204030204" pitchFamily="49" charset="0"/>
              </a:rPr>
              <a:t>event handler</a:t>
            </a:r>
            <a:r>
              <a:rPr lang="en-US" sz="1800" b="0" i="0" dirty="0">
                <a:solidFill>
                  <a:srgbClr val="777164"/>
                </a:solidFill>
                <a:effectLst/>
                <a:latin typeface="Consolas" panose="020B0609020204030204" pitchFamily="49" charset="0"/>
              </a:rPr>
              <a:t> for the event</a:t>
            </a:r>
          </a:p>
          <a:p>
            <a:pPr marL="0" indent="0">
              <a:buNone/>
            </a:pPr>
            <a:r>
              <a:rPr lang="en-US" sz="1800" b="0" i="0" dirty="0">
                <a:solidFill>
                  <a:srgbClr val="777164"/>
                </a:solidFill>
                <a:effectLst/>
                <a:latin typeface="Consolas" panose="020B0609020204030204" pitchFamily="49" charset="0"/>
              </a:rPr>
              <a:t>The event loop is started automatically when you create a </a:t>
            </a:r>
            <a:r>
              <a:rPr lang="en-US" sz="1800" b="0" i="0" dirty="0" err="1">
                <a:solidFill>
                  <a:srgbClr val="777164"/>
                </a:solidFill>
                <a:effectLst/>
                <a:latin typeface="Consolas" panose="020B0609020204030204" pitchFamily="49" charset="0"/>
              </a:rPr>
              <a:t>QApplication</a:t>
            </a:r>
            <a:r>
              <a:rPr lang="en-US" sz="1800" b="0" i="0" dirty="0">
                <a:solidFill>
                  <a:srgbClr val="777164"/>
                </a:solidFill>
                <a:effectLst/>
                <a:latin typeface="Consolas" panose="020B0609020204030204" pitchFamily="49" charset="0"/>
              </a:rPr>
              <a:t> object, and it continues running until the application is closed. While the event loop is running, you can interact with the widgets in your application by clicking on buttons, entering text into fields, and so on</a:t>
            </a:r>
          </a:p>
          <a:p>
            <a:pPr marL="0" indent="0">
              <a:buNone/>
            </a:pPr>
            <a:r>
              <a:rPr lang="en-US" sz="1800" b="0" i="0" dirty="0">
                <a:solidFill>
                  <a:srgbClr val="777164"/>
                </a:solidFill>
                <a:effectLst/>
                <a:latin typeface="Söhne"/>
              </a:rPr>
              <a:t>Without it, our application would be unable to receive user input or respond to changes in the environment.</a:t>
            </a:r>
            <a:endParaRPr lang="en-US" dirty="0">
              <a:solidFill>
                <a:srgbClr val="777164"/>
              </a:solidFill>
              <a:latin typeface="Consolas" panose="020B0609020204030204" pitchFamily="49" charset="0"/>
            </a:endParaRPr>
          </a:p>
        </p:txBody>
      </p:sp>
      <p:pic>
        <p:nvPicPr>
          <p:cNvPr id="2052" name="Picture 4" descr="The event loop in Qt.">
            <a:extLst>
              <a:ext uri="{FF2B5EF4-FFF2-40B4-BE49-F238E27FC236}">
                <a16:creationId xmlns:a16="http://schemas.microsoft.com/office/drawing/2014/main" id="{E55822A1-9C72-4468-9255-72CA5D5E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8302" y="912068"/>
            <a:ext cx="3277645" cy="384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88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D8CC-5DE2-4592-B417-0AA55BA8A786}"/>
              </a:ext>
            </a:extLst>
          </p:cNvPr>
          <p:cNvSpPr>
            <a:spLocks noGrp="1"/>
          </p:cNvSpPr>
          <p:nvPr>
            <p:ph type="title"/>
          </p:nvPr>
        </p:nvSpPr>
        <p:spPr>
          <a:xfrm>
            <a:off x="2929813" y="240264"/>
            <a:ext cx="5769428" cy="716091"/>
          </a:xfrm>
        </p:spPr>
        <p:txBody>
          <a:bodyPr/>
          <a:lstStyle/>
          <a:p>
            <a:pPr algn="ctr"/>
            <a:r>
              <a:rPr lang="en-US" b="1" dirty="0">
                <a:solidFill>
                  <a:srgbClr val="484240"/>
                </a:solidFill>
                <a:latin typeface="Arial" panose="020B0604020202020204" pitchFamily="34" charset="0"/>
                <a:cs typeface="Arial" panose="020B0604020202020204" pitchFamily="34" charset="0"/>
              </a:rPr>
              <a:t>Creating a PyQt5 Application</a:t>
            </a:r>
          </a:p>
        </p:txBody>
      </p:sp>
      <p:sp>
        <p:nvSpPr>
          <p:cNvPr id="4" name="Text Placeholder 3">
            <a:extLst>
              <a:ext uri="{FF2B5EF4-FFF2-40B4-BE49-F238E27FC236}">
                <a16:creationId xmlns:a16="http://schemas.microsoft.com/office/drawing/2014/main" id="{D5DB8CC7-5016-4A8D-BA5A-27AD2CAA867F}"/>
              </a:ext>
            </a:extLst>
          </p:cNvPr>
          <p:cNvSpPr>
            <a:spLocks noGrp="1"/>
          </p:cNvSpPr>
          <p:nvPr>
            <p:ph type="body" sz="half" idx="2"/>
          </p:nvPr>
        </p:nvSpPr>
        <p:spPr>
          <a:xfrm>
            <a:off x="312024" y="1110343"/>
            <a:ext cx="11874727" cy="5309118"/>
          </a:xfrm>
        </p:spPr>
        <p:txBody>
          <a:bodyPr>
            <a:normAutofit/>
          </a:bodyPr>
          <a:lstStyle/>
          <a:p>
            <a:r>
              <a:rPr lang="en-US" sz="1800" b="1" i="0" dirty="0">
                <a:solidFill>
                  <a:srgbClr val="777164"/>
                </a:solidFill>
                <a:effectLst/>
                <a:latin typeface="Söhne"/>
              </a:rPr>
              <a:t>Creating a QApplication Object</a:t>
            </a:r>
          </a:p>
          <a:p>
            <a:r>
              <a:rPr lang="en-US" b="0" i="0" dirty="0">
                <a:solidFill>
                  <a:srgbClr val="777164"/>
                </a:solidFill>
                <a:effectLst/>
                <a:latin typeface="Söhne"/>
              </a:rPr>
              <a:t>The QApplication class is the starting point of any PyQt5 application. It initializes the Qt framework and provides the event loop that        handles user input and updates the UI</a:t>
            </a:r>
          </a:p>
          <a:p>
            <a:r>
              <a:rPr lang="en-US" dirty="0">
                <a:solidFill>
                  <a:srgbClr val="777164"/>
                </a:solidFill>
                <a:latin typeface="Söhne"/>
              </a:rPr>
              <a:t>The main module for PyQt5 are QtWidgets,QtCore,QtGui , We will be using these modules based on our need.</a:t>
            </a:r>
          </a:p>
          <a:p>
            <a:r>
              <a:rPr lang="en-US" dirty="0">
                <a:solidFill>
                  <a:srgbClr val="777164"/>
                </a:solidFill>
                <a:latin typeface="Söhne"/>
              </a:rPr>
              <a:t>Code to initialize application:</a:t>
            </a:r>
          </a:p>
          <a:p>
            <a:pPr lvl="1"/>
            <a:r>
              <a:rPr lang="en-US" sz="1600" dirty="0">
                <a:solidFill>
                  <a:schemeClr val="bg1"/>
                </a:solidFill>
                <a:highlight>
                  <a:srgbClr val="C0C0C0"/>
                </a:highlight>
                <a:latin typeface="Söhne"/>
              </a:rPr>
              <a:t>from PyQt5.QtWidgets import QApplication</a:t>
            </a:r>
          </a:p>
          <a:p>
            <a:pPr lvl="1"/>
            <a:r>
              <a:rPr lang="en-US" sz="1600" dirty="0">
                <a:solidFill>
                  <a:schemeClr val="bg1"/>
                </a:solidFill>
                <a:highlight>
                  <a:srgbClr val="C0C0C0"/>
                </a:highlight>
                <a:latin typeface="Söhne"/>
              </a:rPr>
              <a:t>app = QApplication([])</a:t>
            </a:r>
          </a:p>
          <a:p>
            <a:r>
              <a:rPr lang="en-US" dirty="0">
                <a:solidFill>
                  <a:srgbClr val="777164"/>
                </a:solidFill>
                <a:latin typeface="Söhne"/>
              </a:rPr>
              <a:t> but this wont do much because we are not showing our window or executing it</a:t>
            </a:r>
          </a:p>
          <a:p>
            <a:r>
              <a:rPr lang="en-US" dirty="0">
                <a:solidFill>
                  <a:srgbClr val="777164"/>
                </a:solidFill>
                <a:latin typeface="Söhne"/>
              </a:rPr>
              <a:t> Now we want to show our application on our screen so, we will create main window </a:t>
            </a:r>
          </a:p>
          <a:p>
            <a:pPr lvl="1"/>
            <a:r>
              <a:rPr lang="en-US" dirty="0">
                <a:solidFill>
                  <a:schemeClr val="bg1"/>
                </a:solidFill>
                <a:highlight>
                  <a:srgbClr val="C0C0C0"/>
                </a:highlight>
                <a:latin typeface="Söhne"/>
              </a:rPr>
              <a:t>from PyQt5.QtWidgets import QApplication, QMainWindow</a:t>
            </a:r>
          </a:p>
          <a:p>
            <a:pPr lvl="1"/>
            <a:r>
              <a:rPr lang="en-US" dirty="0">
                <a:solidFill>
                  <a:schemeClr val="bg1"/>
                </a:solidFill>
                <a:highlight>
                  <a:srgbClr val="C0C0C0"/>
                </a:highlight>
                <a:latin typeface="Söhne"/>
              </a:rPr>
              <a:t>app = QApplication([])</a:t>
            </a:r>
          </a:p>
          <a:p>
            <a:pPr lvl="1"/>
            <a:r>
              <a:rPr lang="en-US" dirty="0">
                <a:solidFill>
                  <a:schemeClr val="bg1"/>
                </a:solidFill>
                <a:highlight>
                  <a:srgbClr val="C0C0C0"/>
                </a:highlight>
                <a:latin typeface="Söhne"/>
              </a:rPr>
              <a:t>window = QMainWindow() </a:t>
            </a:r>
          </a:p>
          <a:p>
            <a:pPr lvl="1"/>
            <a:r>
              <a:rPr lang="en-US" dirty="0">
                <a:solidFill>
                  <a:schemeClr val="bg1"/>
                </a:solidFill>
                <a:highlight>
                  <a:srgbClr val="C0C0C0"/>
                </a:highlight>
                <a:latin typeface="Söhne"/>
              </a:rPr>
              <a:t>window.show()</a:t>
            </a:r>
          </a:p>
          <a:p>
            <a:pPr lvl="1"/>
            <a:r>
              <a:rPr lang="en-US" dirty="0">
                <a:solidFill>
                  <a:schemeClr val="bg1"/>
                </a:solidFill>
                <a:highlight>
                  <a:srgbClr val="C0C0C0"/>
                </a:highlight>
                <a:latin typeface="Söhne"/>
              </a:rPr>
              <a:t># Start the event loop.</a:t>
            </a:r>
          </a:p>
          <a:p>
            <a:pPr lvl="1"/>
            <a:r>
              <a:rPr lang="en-US" dirty="0">
                <a:solidFill>
                  <a:schemeClr val="bg1"/>
                </a:solidFill>
                <a:highlight>
                  <a:srgbClr val="C0C0C0"/>
                </a:highlight>
                <a:latin typeface="Söhne"/>
              </a:rPr>
              <a:t>app.exec()</a:t>
            </a:r>
          </a:p>
          <a:p>
            <a:pPr lvl="1"/>
            <a:endParaRPr lang="en-US" dirty="0">
              <a:solidFill>
                <a:schemeClr val="bg1"/>
              </a:solidFill>
              <a:highlight>
                <a:srgbClr val="C0C0C0"/>
              </a:highlight>
              <a:latin typeface="Söhne"/>
            </a:endParaRPr>
          </a:p>
          <a:p>
            <a:pPr lvl="1"/>
            <a:r>
              <a:rPr lang="en-US" dirty="0">
                <a:solidFill>
                  <a:srgbClr val="777164"/>
                </a:solidFill>
                <a:latin typeface="Söhne"/>
              </a:rPr>
              <a:t>This code will execute a simple application</a:t>
            </a:r>
          </a:p>
        </p:txBody>
      </p:sp>
      <p:pic>
        <p:nvPicPr>
          <p:cNvPr id="12" name="Picture 11">
            <a:extLst>
              <a:ext uri="{FF2B5EF4-FFF2-40B4-BE49-F238E27FC236}">
                <a16:creationId xmlns:a16="http://schemas.microsoft.com/office/drawing/2014/main" id="{17200EDB-D7B1-432E-BBD5-5BE71930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6989" y="3764902"/>
            <a:ext cx="4093599" cy="2569605"/>
          </a:xfrm>
          <a:prstGeom prst="rect">
            <a:avLst/>
          </a:prstGeom>
          <a:noFill/>
          <a:ln>
            <a:noFill/>
          </a:ln>
        </p:spPr>
      </p:pic>
    </p:spTree>
    <p:extLst>
      <p:ext uri="{BB962C8B-B14F-4D97-AF65-F5344CB8AC3E}">
        <p14:creationId xmlns:p14="http://schemas.microsoft.com/office/powerpoint/2010/main" val="53298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BA471A-A3E6-439D-AB64-A4F98073560B}"/>
              </a:ext>
            </a:extLst>
          </p:cNvPr>
          <p:cNvSpPr>
            <a:spLocks noGrp="1"/>
          </p:cNvSpPr>
          <p:nvPr>
            <p:ph type="title"/>
          </p:nvPr>
        </p:nvSpPr>
        <p:spPr>
          <a:xfrm>
            <a:off x="838200" y="223935"/>
            <a:ext cx="10515600" cy="634481"/>
          </a:xfrm>
        </p:spPr>
        <p:txBody>
          <a:bodyPr>
            <a:normAutofit/>
          </a:bodyPr>
          <a:lstStyle/>
          <a:p>
            <a:pPr algn="ctr"/>
            <a:r>
              <a:rPr lang="en-US" sz="3200" b="1" dirty="0">
                <a:solidFill>
                  <a:srgbClr val="484240"/>
                </a:solidFill>
                <a:latin typeface="Arial" panose="020B0604020202020204" pitchFamily="34" charset="0"/>
                <a:cs typeface="Arial" panose="020B0604020202020204" pitchFamily="34" charset="0"/>
              </a:rPr>
              <a:t>Create application in class</a:t>
            </a:r>
          </a:p>
        </p:txBody>
      </p:sp>
      <p:sp>
        <p:nvSpPr>
          <p:cNvPr id="6" name="Content Placeholder 5">
            <a:extLst>
              <a:ext uri="{FF2B5EF4-FFF2-40B4-BE49-F238E27FC236}">
                <a16:creationId xmlns:a16="http://schemas.microsoft.com/office/drawing/2014/main" id="{B423C5FD-B2A1-4199-97D5-AE62AAA6814B}"/>
              </a:ext>
            </a:extLst>
          </p:cNvPr>
          <p:cNvSpPr>
            <a:spLocks noGrp="1"/>
          </p:cNvSpPr>
          <p:nvPr>
            <p:ph idx="1"/>
          </p:nvPr>
        </p:nvSpPr>
        <p:spPr>
          <a:xfrm>
            <a:off x="152400" y="1054359"/>
            <a:ext cx="11887200" cy="5701004"/>
          </a:xfrm>
        </p:spPr>
        <p:txBody>
          <a:bodyPr>
            <a:normAutofit/>
          </a:bodyPr>
          <a:lstStyle/>
          <a:p>
            <a:pPr marL="0" indent="0">
              <a:buNone/>
            </a:pPr>
            <a:r>
              <a:rPr lang="en-US" sz="1600" dirty="0">
                <a:solidFill>
                  <a:srgbClr val="777164"/>
                </a:solidFill>
              </a:rPr>
              <a:t>We have simply executed the program simply but working in application we have to work in class</a:t>
            </a:r>
          </a:p>
          <a:p>
            <a:pPr marL="0" indent="0">
              <a:buNone/>
            </a:pPr>
            <a:r>
              <a:rPr lang="en-US" sz="1600" dirty="0">
                <a:solidFill>
                  <a:srgbClr val="777164"/>
                </a:solidFill>
              </a:rPr>
              <a:t>Why work in class?</a:t>
            </a:r>
          </a:p>
          <a:p>
            <a:pPr marL="457200" lvl="1" indent="0">
              <a:buNone/>
            </a:pPr>
            <a:r>
              <a:rPr lang="en-US" sz="1600" b="0" i="0" dirty="0">
                <a:solidFill>
                  <a:srgbClr val="777164"/>
                </a:solidFill>
                <a:effectLst/>
                <a:latin typeface="Söhne"/>
              </a:rPr>
              <a:t>We work with classes when creating PyQt5 applications to organize our code in a structured and reusable way </a:t>
            </a:r>
            <a:r>
              <a:rPr lang="en-US" sz="1600" dirty="0">
                <a:solidFill>
                  <a:srgbClr val="777164"/>
                </a:solidFill>
                <a:latin typeface="Söhne"/>
              </a:rPr>
              <a:t>. </a:t>
            </a:r>
            <a:r>
              <a:rPr lang="en-US" sz="1600" b="0" i="0" dirty="0">
                <a:solidFill>
                  <a:srgbClr val="777164"/>
                </a:solidFill>
                <a:effectLst/>
                <a:latin typeface="Söhne"/>
              </a:rPr>
              <a:t>Each class represents a different user interface element, and we can add custom behavior and functionality to our widgets by subclassing existing widgets Overall, working with classes in PyQt5 helps us create flexible, modular, and maintainable applications that can be customized and extended as needed.</a:t>
            </a:r>
          </a:p>
          <a:p>
            <a:pPr marL="0" indent="0">
              <a:buNone/>
            </a:pPr>
            <a:r>
              <a:rPr lang="en-US" sz="1600" dirty="0">
                <a:solidFill>
                  <a:srgbClr val="777164"/>
                </a:solidFill>
              </a:rPr>
              <a:t>So now we create simple application in class</a:t>
            </a:r>
          </a:p>
          <a:p>
            <a:pPr marL="457200" lvl="1" indent="0">
              <a:buNone/>
            </a:pPr>
            <a:r>
              <a:rPr lang="en-US" sz="1200" dirty="0">
                <a:solidFill>
                  <a:schemeClr val="bg1"/>
                </a:solidFill>
                <a:highlight>
                  <a:srgbClr val="C0C0C0"/>
                </a:highlight>
              </a:rPr>
              <a:t> </a:t>
            </a:r>
            <a:r>
              <a:rPr lang="en-US" sz="1500" dirty="0">
                <a:solidFill>
                  <a:schemeClr val="bg1"/>
                </a:solidFill>
                <a:highlight>
                  <a:srgbClr val="C0C0C0"/>
                </a:highlight>
              </a:rPr>
              <a:t>from PyQt5.QtWidgets import QApplication, QMainWindow</a:t>
            </a:r>
          </a:p>
          <a:p>
            <a:pPr marL="457200" lvl="1" indent="0">
              <a:buNone/>
            </a:pPr>
            <a:r>
              <a:rPr lang="en-US" sz="1500" dirty="0">
                <a:solidFill>
                  <a:schemeClr val="bg1"/>
                </a:solidFill>
                <a:highlight>
                  <a:srgbClr val="C0C0C0"/>
                </a:highlight>
              </a:rPr>
              <a:t># Subclass QMainWindow to customize your application's main window</a:t>
            </a:r>
          </a:p>
          <a:p>
            <a:pPr marL="457200" lvl="1" indent="0">
              <a:buNone/>
            </a:pPr>
            <a:r>
              <a:rPr lang="en-US" sz="1500" dirty="0">
                <a:solidFill>
                  <a:schemeClr val="bg1"/>
                </a:solidFill>
                <a:highlight>
                  <a:srgbClr val="C0C0C0"/>
                </a:highlight>
              </a:rPr>
              <a:t>class MainWindow(QMainWindow):</a:t>
            </a:r>
          </a:p>
          <a:p>
            <a:pPr marL="457200" lvl="1" indent="0">
              <a:buNone/>
            </a:pPr>
            <a:r>
              <a:rPr lang="en-US" sz="1500" dirty="0">
                <a:solidFill>
                  <a:schemeClr val="bg1"/>
                </a:solidFill>
                <a:highlight>
                  <a:srgbClr val="C0C0C0"/>
                </a:highlight>
              </a:rPr>
              <a:t>    def __init__(self):</a:t>
            </a:r>
          </a:p>
          <a:p>
            <a:pPr marL="457200" lvl="1" indent="0">
              <a:buNone/>
            </a:pPr>
            <a:r>
              <a:rPr lang="en-US" sz="1500" dirty="0">
                <a:solidFill>
                  <a:schemeClr val="bg1"/>
                </a:solidFill>
                <a:highlight>
                  <a:srgbClr val="C0C0C0"/>
                </a:highlight>
              </a:rPr>
              <a:t>        super().__init__()</a:t>
            </a:r>
          </a:p>
          <a:p>
            <a:pPr marL="457200" lvl="1" indent="0">
              <a:buNone/>
            </a:pPr>
            <a:endParaRPr lang="en-US" sz="1500" dirty="0">
              <a:solidFill>
                <a:schemeClr val="bg1"/>
              </a:solidFill>
              <a:highlight>
                <a:srgbClr val="C0C0C0"/>
              </a:highlight>
            </a:endParaRPr>
          </a:p>
          <a:p>
            <a:pPr marL="457200" lvl="1" indent="0">
              <a:buNone/>
            </a:pPr>
            <a:r>
              <a:rPr lang="en-US" sz="1500" dirty="0">
                <a:solidFill>
                  <a:schemeClr val="bg1"/>
                </a:solidFill>
                <a:highlight>
                  <a:srgbClr val="C0C0C0"/>
                </a:highlight>
              </a:rPr>
              <a:t>app = QApplication([])</a:t>
            </a:r>
          </a:p>
          <a:p>
            <a:pPr marL="457200" lvl="1" indent="0">
              <a:buNone/>
            </a:pPr>
            <a:r>
              <a:rPr lang="en-US" sz="1500" dirty="0">
                <a:solidFill>
                  <a:schemeClr val="bg1"/>
                </a:solidFill>
                <a:highlight>
                  <a:srgbClr val="C0C0C0"/>
                </a:highlight>
              </a:rPr>
              <a:t>window = MainWindow()</a:t>
            </a:r>
          </a:p>
          <a:p>
            <a:pPr marL="457200" lvl="1" indent="0">
              <a:buNone/>
            </a:pPr>
            <a:r>
              <a:rPr lang="en-US" sz="1500" dirty="0">
                <a:solidFill>
                  <a:schemeClr val="bg1"/>
                </a:solidFill>
                <a:highlight>
                  <a:srgbClr val="C0C0C0"/>
                </a:highlight>
              </a:rPr>
              <a:t>window.show()</a:t>
            </a:r>
          </a:p>
          <a:p>
            <a:pPr marL="457200" lvl="1" indent="0">
              <a:buNone/>
            </a:pPr>
            <a:r>
              <a:rPr lang="en-US" sz="1500" dirty="0">
                <a:solidFill>
                  <a:schemeClr val="bg1"/>
                </a:solidFill>
                <a:highlight>
                  <a:srgbClr val="C0C0C0"/>
                </a:highlight>
              </a:rPr>
              <a:t>app.exec()</a:t>
            </a:r>
          </a:p>
        </p:txBody>
      </p:sp>
      <p:pic>
        <p:nvPicPr>
          <p:cNvPr id="7" name="Picture 6">
            <a:extLst>
              <a:ext uri="{FF2B5EF4-FFF2-40B4-BE49-F238E27FC236}">
                <a16:creationId xmlns:a16="http://schemas.microsoft.com/office/drawing/2014/main" id="{00C2285C-7CF3-40F1-9865-39D5C4952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0458" y="2990461"/>
            <a:ext cx="4093599" cy="2569605"/>
          </a:xfrm>
          <a:prstGeom prst="rect">
            <a:avLst/>
          </a:prstGeom>
          <a:noFill/>
          <a:ln>
            <a:noFill/>
          </a:ln>
        </p:spPr>
      </p:pic>
    </p:spTree>
    <p:extLst>
      <p:ext uri="{BB962C8B-B14F-4D97-AF65-F5344CB8AC3E}">
        <p14:creationId xmlns:p14="http://schemas.microsoft.com/office/powerpoint/2010/main" val="388330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126D-4BC0-4EF6-A847-9E845D215CAB}"/>
              </a:ext>
            </a:extLst>
          </p:cNvPr>
          <p:cNvSpPr>
            <a:spLocks noGrp="1"/>
          </p:cNvSpPr>
          <p:nvPr>
            <p:ph type="title"/>
          </p:nvPr>
        </p:nvSpPr>
        <p:spPr>
          <a:xfrm>
            <a:off x="838200" y="365126"/>
            <a:ext cx="10515600" cy="801202"/>
          </a:xfrm>
        </p:spPr>
        <p:txBody>
          <a:bodyPr/>
          <a:lstStyle/>
          <a:p>
            <a:pPr algn="ctr"/>
            <a:r>
              <a:rPr lang="en-US" b="1" dirty="0">
                <a:solidFill>
                  <a:srgbClr val="484240"/>
                </a:solidFill>
                <a:latin typeface="Arial" panose="020B0604020202020204" pitchFamily="34" charset="0"/>
                <a:cs typeface="Arial" panose="020B0604020202020204" pitchFamily="34" charset="0"/>
              </a:rPr>
              <a:t>QWidgets</a:t>
            </a:r>
          </a:p>
        </p:txBody>
      </p:sp>
      <p:sp>
        <p:nvSpPr>
          <p:cNvPr id="3" name="Content Placeholder 2">
            <a:extLst>
              <a:ext uri="{FF2B5EF4-FFF2-40B4-BE49-F238E27FC236}">
                <a16:creationId xmlns:a16="http://schemas.microsoft.com/office/drawing/2014/main" id="{6A90405B-0125-43FD-8AF5-6F535027174C}"/>
              </a:ext>
            </a:extLst>
          </p:cNvPr>
          <p:cNvSpPr>
            <a:spLocks noGrp="1"/>
          </p:cNvSpPr>
          <p:nvPr>
            <p:ph idx="1"/>
          </p:nvPr>
        </p:nvSpPr>
        <p:spPr>
          <a:xfrm>
            <a:off x="838200" y="1250302"/>
            <a:ext cx="10515600" cy="4926661"/>
          </a:xfrm>
        </p:spPr>
        <p:txBody>
          <a:bodyPr>
            <a:normAutofit lnSpcReduction="10000"/>
          </a:bodyPr>
          <a:lstStyle/>
          <a:p>
            <a:pPr marL="0" indent="0">
              <a:buNone/>
            </a:pPr>
            <a:r>
              <a:rPr lang="en-US" sz="2000" dirty="0">
                <a:solidFill>
                  <a:srgbClr val="777164"/>
                </a:solidFill>
              </a:rPr>
              <a:t>There are many widgets in PyQt5 but most commonly used are </a:t>
            </a:r>
          </a:p>
          <a:p>
            <a:pPr marL="0" indent="0" algn="l">
              <a:buNone/>
            </a:pPr>
            <a:r>
              <a:rPr lang="en-US" sz="1600" b="0" i="0" dirty="0">
                <a:solidFill>
                  <a:srgbClr val="777164"/>
                </a:solidFill>
                <a:effectLst/>
                <a:latin typeface="Söhne"/>
              </a:rPr>
              <a:t>1)</a:t>
            </a:r>
            <a:r>
              <a:rPr lang="en-US" sz="1600" b="0" i="0" dirty="0" err="1">
                <a:solidFill>
                  <a:srgbClr val="777164"/>
                </a:solidFill>
                <a:effectLst/>
                <a:latin typeface="Söhne"/>
              </a:rPr>
              <a:t>QLabel</a:t>
            </a:r>
            <a:r>
              <a:rPr lang="en-US" sz="1600" dirty="0">
                <a:solidFill>
                  <a:srgbClr val="777164"/>
                </a:solidFill>
                <a:latin typeface="Söhne"/>
              </a:rPr>
              <a:t> 2)</a:t>
            </a:r>
            <a:r>
              <a:rPr lang="en-US" sz="1600" b="0" i="0" dirty="0">
                <a:solidFill>
                  <a:srgbClr val="777164"/>
                </a:solidFill>
                <a:effectLst/>
                <a:latin typeface="Söhne"/>
              </a:rPr>
              <a:t>QPushButton 3)QLineEdit  </a:t>
            </a:r>
            <a:r>
              <a:rPr lang="en-US" sz="1600" dirty="0">
                <a:solidFill>
                  <a:srgbClr val="777164"/>
                </a:solidFill>
                <a:latin typeface="Söhne"/>
              </a:rPr>
              <a:t>4)</a:t>
            </a:r>
            <a:r>
              <a:rPr lang="en-US" sz="1600" b="0" i="0" dirty="0">
                <a:solidFill>
                  <a:srgbClr val="777164"/>
                </a:solidFill>
                <a:effectLst/>
                <a:latin typeface="Söhne"/>
              </a:rPr>
              <a:t>QComboBox 5)</a:t>
            </a:r>
            <a:r>
              <a:rPr lang="en-US" sz="1600" b="0" i="0" dirty="0" err="1">
                <a:solidFill>
                  <a:srgbClr val="777164"/>
                </a:solidFill>
                <a:effectLst/>
                <a:latin typeface="Söhne"/>
              </a:rPr>
              <a:t>QSlider</a:t>
            </a:r>
            <a:r>
              <a:rPr lang="en-US" sz="1600" b="0" i="0" dirty="0">
                <a:solidFill>
                  <a:srgbClr val="777164"/>
                </a:solidFill>
                <a:effectLst/>
                <a:latin typeface="Söhne"/>
              </a:rPr>
              <a:t> 6 ) QFileDialog 7)QMessageBox</a:t>
            </a:r>
          </a:p>
          <a:p>
            <a:pPr marL="0" indent="0" algn="l">
              <a:buNone/>
            </a:pPr>
            <a:endParaRPr lang="en-US" sz="1600" dirty="0">
              <a:solidFill>
                <a:srgbClr val="777164"/>
              </a:solidFill>
              <a:latin typeface="Söhne"/>
            </a:endParaRPr>
          </a:p>
          <a:p>
            <a:r>
              <a:rPr lang="en-US" sz="1800" b="0" i="0" dirty="0">
                <a:solidFill>
                  <a:srgbClr val="777164"/>
                </a:solidFill>
                <a:effectLst/>
                <a:latin typeface="Söhne"/>
              </a:rPr>
              <a:t>Qlabel (</a:t>
            </a:r>
            <a:r>
              <a:rPr lang="en-US" sz="1400" b="0" i="0" dirty="0">
                <a:solidFill>
                  <a:srgbClr val="777164"/>
                </a:solidFill>
                <a:effectLst/>
                <a:latin typeface="Söhne"/>
              </a:rPr>
              <a:t>A widget that displays text or an image</a:t>
            </a:r>
            <a:r>
              <a:rPr lang="en-US" sz="1800" b="0" i="0" dirty="0">
                <a:solidFill>
                  <a:srgbClr val="777164"/>
                </a:solidFill>
                <a:effectLst/>
                <a:latin typeface="Söhne"/>
              </a:rPr>
              <a:t>):</a:t>
            </a:r>
          </a:p>
          <a:p>
            <a:r>
              <a:rPr lang="en-US" sz="1800" dirty="0">
                <a:solidFill>
                  <a:srgbClr val="777164"/>
                </a:solidFill>
                <a:latin typeface="Söhne"/>
              </a:rPr>
              <a:t>QPushButton(</a:t>
            </a:r>
            <a:r>
              <a:rPr lang="en-US" sz="1400" b="0" i="0" dirty="0">
                <a:solidFill>
                  <a:srgbClr val="777164"/>
                </a:solidFill>
                <a:effectLst/>
                <a:latin typeface="Söhne"/>
              </a:rPr>
              <a:t>A button widget that emits a signal when clicked</a:t>
            </a:r>
            <a:r>
              <a:rPr lang="en-US" sz="1800" dirty="0">
                <a:solidFill>
                  <a:srgbClr val="777164"/>
                </a:solidFill>
                <a:latin typeface="Söhne"/>
              </a:rPr>
              <a:t>)</a:t>
            </a:r>
          </a:p>
          <a:p>
            <a:r>
              <a:rPr lang="en-US" sz="1800" b="0" i="0" dirty="0">
                <a:solidFill>
                  <a:srgbClr val="777164"/>
                </a:solidFill>
                <a:effectLst/>
                <a:latin typeface="Söhne"/>
              </a:rPr>
              <a:t>QComboBox</a:t>
            </a:r>
            <a:r>
              <a:rPr lang="en-US" sz="1050" b="0" i="0" dirty="0">
                <a:solidFill>
                  <a:srgbClr val="777164"/>
                </a:solidFill>
                <a:effectLst/>
                <a:latin typeface="Söhne"/>
              </a:rPr>
              <a:t> </a:t>
            </a:r>
            <a:r>
              <a:rPr lang="en-US" sz="1400" b="0" i="0" dirty="0">
                <a:solidFill>
                  <a:srgbClr val="777164"/>
                </a:solidFill>
                <a:effectLst/>
                <a:latin typeface="Söhne"/>
              </a:rPr>
              <a:t>( A widget that allows the user to select from a list of options)</a:t>
            </a:r>
          </a:p>
          <a:p>
            <a:r>
              <a:rPr lang="en-US" sz="1800" b="0" i="0" dirty="0">
                <a:solidFill>
                  <a:srgbClr val="777164"/>
                </a:solidFill>
                <a:effectLst/>
                <a:latin typeface="Söhne"/>
              </a:rPr>
              <a:t>QLineEdit</a:t>
            </a:r>
            <a:r>
              <a:rPr lang="en-US" sz="1400" b="0" i="0" dirty="0">
                <a:solidFill>
                  <a:srgbClr val="777164"/>
                </a:solidFill>
                <a:effectLst/>
                <a:latin typeface="Söhne"/>
              </a:rPr>
              <a:t>(A widget to take input from user)</a:t>
            </a:r>
          </a:p>
          <a:p>
            <a:r>
              <a:rPr lang="en-US" sz="1800" b="0" i="0" dirty="0">
                <a:solidFill>
                  <a:srgbClr val="777164"/>
                </a:solidFill>
                <a:effectLst/>
                <a:latin typeface="Söhne"/>
              </a:rPr>
              <a:t>Qslider</a:t>
            </a:r>
            <a:r>
              <a:rPr lang="en-US" sz="1400" dirty="0">
                <a:solidFill>
                  <a:srgbClr val="777164"/>
                </a:solidFill>
                <a:latin typeface="Söhne"/>
              </a:rPr>
              <a:t>(It provide slider in application)</a:t>
            </a:r>
          </a:p>
          <a:p>
            <a:r>
              <a:rPr lang="en-US" sz="1600" b="0" i="0" dirty="0" err="1">
                <a:solidFill>
                  <a:srgbClr val="777164"/>
                </a:solidFill>
                <a:effectLst/>
                <a:latin typeface="Söhne"/>
              </a:rPr>
              <a:t>QFileDialog</a:t>
            </a:r>
            <a:r>
              <a:rPr lang="en-US" sz="1600" b="0" i="0" dirty="0">
                <a:solidFill>
                  <a:srgbClr val="777164"/>
                </a:solidFill>
                <a:effectLst/>
                <a:latin typeface="Söhne"/>
              </a:rPr>
              <a:t>(</a:t>
            </a:r>
            <a:r>
              <a:rPr lang="en-US" sz="1400" b="0" i="0" dirty="0">
                <a:solidFill>
                  <a:srgbClr val="777164"/>
                </a:solidFill>
                <a:effectLst/>
                <a:latin typeface="Titillium Web"/>
              </a:rPr>
              <a:t>The QFileDialog class provides a dialog that allow users to select files or directories</a:t>
            </a:r>
            <a:r>
              <a:rPr lang="en-US" sz="1100" b="0" i="0" dirty="0">
                <a:solidFill>
                  <a:srgbClr val="777164"/>
                </a:solidFill>
                <a:effectLst/>
                <a:latin typeface="Titillium Web"/>
              </a:rPr>
              <a:t>.</a:t>
            </a:r>
            <a:r>
              <a:rPr lang="en-US" sz="1600" b="0" i="0" dirty="0">
                <a:solidFill>
                  <a:srgbClr val="777164"/>
                </a:solidFill>
                <a:effectLst/>
                <a:latin typeface="Söhne"/>
              </a:rPr>
              <a:t>)</a:t>
            </a:r>
          </a:p>
          <a:p>
            <a:r>
              <a:rPr lang="en-US" sz="1600" b="0" i="0" dirty="0" err="1">
                <a:solidFill>
                  <a:srgbClr val="777164"/>
                </a:solidFill>
                <a:effectLst/>
                <a:latin typeface="Söhne"/>
              </a:rPr>
              <a:t>QMessageBox</a:t>
            </a:r>
            <a:r>
              <a:rPr lang="en-US" sz="1600" b="0" i="0" dirty="0">
                <a:solidFill>
                  <a:srgbClr val="777164"/>
                </a:solidFill>
                <a:effectLst/>
                <a:latin typeface="Söhne"/>
              </a:rPr>
              <a:t>(</a:t>
            </a:r>
            <a:r>
              <a:rPr lang="en-US" sz="1300" b="0" i="0" dirty="0">
                <a:solidFill>
                  <a:srgbClr val="777164"/>
                </a:solidFill>
                <a:effectLst/>
                <a:latin typeface="Titillium Web"/>
              </a:rPr>
              <a:t>The QMessageBox class provides a modal dialog for informing the user or for asking the user a question</a:t>
            </a:r>
          </a:p>
          <a:p>
            <a:r>
              <a:rPr lang="en-US" sz="1300" b="0" i="0" dirty="0">
                <a:solidFill>
                  <a:srgbClr val="777164"/>
                </a:solidFill>
                <a:effectLst/>
                <a:latin typeface="Titillium Web"/>
              </a:rPr>
              <a:t> and receiving an answer</a:t>
            </a:r>
            <a:r>
              <a:rPr lang="en-US" sz="1300" b="0" i="0" dirty="0">
                <a:solidFill>
                  <a:srgbClr val="777164"/>
                </a:solidFill>
                <a:effectLst/>
                <a:latin typeface="Söhne"/>
              </a:rPr>
              <a:t>)</a:t>
            </a:r>
          </a:p>
          <a:p>
            <a:pPr marL="0" indent="0">
              <a:buNone/>
            </a:pPr>
            <a:endParaRPr lang="en-US" sz="1800" b="1" i="0" dirty="0">
              <a:solidFill>
                <a:srgbClr val="777164"/>
              </a:solidFill>
              <a:effectLst/>
              <a:latin typeface="Söhne"/>
            </a:endParaRPr>
          </a:p>
          <a:p>
            <a:pPr marL="0" indent="0" algn="l">
              <a:buNone/>
            </a:pPr>
            <a:r>
              <a:rPr lang="en-US" sz="1600" b="0" i="0" dirty="0">
                <a:solidFill>
                  <a:srgbClr val="777164"/>
                </a:solidFill>
                <a:effectLst/>
                <a:latin typeface="Söhne"/>
              </a:rPr>
              <a:t>This all can be imported simply by </a:t>
            </a:r>
          </a:p>
          <a:p>
            <a:pPr marL="0" indent="0" algn="l">
              <a:buNone/>
            </a:pPr>
            <a:r>
              <a:rPr lang="en-US" sz="1600" b="0" i="0" dirty="0">
                <a:solidFill>
                  <a:schemeClr val="bg1"/>
                </a:solidFill>
                <a:effectLst/>
                <a:highlight>
                  <a:srgbClr val="C0C0C0"/>
                </a:highlight>
                <a:latin typeface="Söhne"/>
              </a:rPr>
              <a:t>   </a:t>
            </a:r>
            <a:r>
              <a:rPr lang="en-US" sz="1400" b="0" i="0" dirty="0">
                <a:solidFill>
                  <a:schemeClr val="bg1"/>
                </a:solidFill>
                <a:effectLst/>
                <a:highlight>
                  <a:srgbClr val="C0C0C0"/>
                </a:highlight>
                <a:latin typeface="Söhne Mono"/>
              </a:rPr>
              <a:t>from PyQt5.QtWidgets import </a:t>
            </a:r>
            <a:r>
              <a:rPr lang="en-US" sz="1400" b="0" i="0" dirty="0" err="1">
                <a:solidFill>
                  <a:schemeClr val="bg1"/>
                </a:solidFill>
                <a:effectLst/>
                <a:highlight>
                  <a:srgbClr val="C0C0C0"/>
                </a:highlight>
                <a:latin typeface="Söhne Mono"/>
              </a:rPr>
              <a:t>QLabel</a:t>
            </a:r>
            <a:r>
              <a:rPr lang="en-US" sz="1400" b="0" i="0" dirty="0">
                <a:solidFill>
                  <a:schemeClr val="bg1"/>
                </a:solidFill>
                <a:effectLst/>
                <a:highlight>
                  <a:srgbClr val="C0C0C0"/>
                </a:highlight>
                <a:latin typeface="Söhne Mono"/>
              </a:rPr>
              <a:t>, QPushButton, QLineEdit, QComboBox, </a:t>
            </a:r>
            <a:r>
              <a:rPr lang="en-US" sz="1400" b="0" i="0" dirty="0" err="1">
                <a:solidFill>
                  <a:schemeClr val="bg1"/>
                </a:solidFill>
                <a:effectLst/>
                <a:highlight>
                  <a:srgbClr val="C0C0C0"/>
                </a:highlight>
                <a:latin typeface="Söhne Mono"/>
              </a:rPr>
              <a:t>QSlider</a:t>
            </a:r>
            <a:r>
              <a:rPr lang="en-US" sz="1400" b="0" i="0" dirty="0">
                <a:solidFill>
                  <a:schemeClr val="bg1"/>
                </a:solidFill>
                <a:effectLst/>
                <a:highlight>
                  <a:srgbClr val="C0C0C0"/>
                </a:highlight>
                <a:latin typeface="Söhne Mono"/>
              </a:rPr>
              <a:t>, QFileDialog, QMessageBox</a:t>
            </a:r>
            <a:endParaRPr lang="en-US" sz="2000" dirty="0">
              <a:solidFill>
                <a:schemeClr val="bg1"/>
              </a:solidFill>
              <a:highlight>
                <a:srgbClr val="C0C0C0"/>
              </a:highlight>
            </a:endParaRPr>
          </a:p>
        </p:txBody>
      </p:sp>
      <p:pic>
        <p:nvPicPr>
          <p:cNvPr id="5" name="Picture 4">
            <a:extLst>
              <a:ext uri="{FF2B5EF4-FFF2-40B4-BE49-F238E27FC236}">
                <a16:creationId xmlns:a16="http://schemas.microsoft.com/office/drawing/2014/main" id="{B7CF9C0B-7F7C-43D8-AD3B-B0A850A5E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527" y="365126"/>
            <a:ext cx="2344199" cy="5402425"/>
          </a:xfrm>
          <a:prstGeom prst="rect">
            <a:avLst/>
          </a:prstGeom>
        </p:spPr>
      </p:pic>
    </p:spTree>
    <p:extLst>
      <p:ext uri="{BB962C8B-B14F-4D97-AF65-F5344CB8AC3E}">
        <p14:creationId xmlns:p14="http://schemas.microsoft.com/office/powerpoint/2010/main" val="24375100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541</TotalTime>
  <Words>2838</Words>
  <Application>Microsoft Office PowerPoint</Application>
  <PresentationFormat>Widescreen</PresentationFormat>
  <Paragraphs>260</Paragraphs>
  <Slides>18</Slides>
  <Notes>0</Notes>
  <HiddenSlides>0</HiddenSlides>
  <MMClips>9</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Bahnschrift SemiBold</vt:lpstr>
      <vt:lpstr>Calibri</vt:lpstr>
      <vt:lpstr>Calibri Light</vt:lpstr>
      <vt:lpstr>Candara</vt:lpstr>
      <vt:lpstr>Consolas</vt:lpstr>
      <vt:lpstr>Montserrat</vt:lpstr>
      <vt:lpstr>Söhne</vt:lpstr>
      <vt:lpstr>Söhne Mono</vt:lpstr>
      <vt:lpstr>Titillium Web</vt:lpstr>
      <vt:lpstr>urw-din</vt:lpstr>
      <vt:lpstr>Office Theme</vt:lpstr>
      <vt:lpstr>Exploring PyQt5: A Comprehensive Guide to the Python Library</vt:lpstr>
      <vt:lpstr>PowerPoint Presentation</vt:lpstr>
      <vt:lpstr>Introduction to PyQt5</vt:lpstr>
      <vt:lpstr>Installing PyQt5 module</vt:lpstr>
      <vt:lpstr>Understanding basic concepts</vt:lpstr>
      <vt:lpstr>Event loop</vt:lpstr>
      <vt:lpstr>Creating a PyQt5 Application</vt:lpstr>
      <vt:lpstr>Create application in class</vt:lpstr>
      <vt:lpstr>QWidgets</vt:lpstr>
      <vt:lpstr>Adding widgets to the main window</vt:lpstr>
      <vt:lpstr>Add image to application</vt:lpstr>
      <vt:lpstr>QPushButton</vt:lpstr>
      <vt:lpstr>layout</vt:lpstr>
      <vt:lpstr>QLineEdit(Input box)</vt:lpstr>
      <vt:lpstr>QComboBox</vt:lpstr>
      <vt:lpstr>QMessageBox</vt:lpstr>
      <vt:lpstr>Qt Designer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PyQt5: A Comprehensive Guide to the Python Library</dc:title>
  <dc:creator>rex</dc:creator>
  <cp:lastModifiedBy>rex</cp:lastModifiedBy>
  <cp:revision>6</cp:revision>
  <dcterms:created xsi:type="dcterms:W3CDTF">2023-03-03T14:04:10Z</dcterms:created>
  <dcterms:modified xsi:type="dcterms:W3CDTF">2023-03-04T17:25:26Z</dcterms:modified>
</cp:coreProperties>
</file>